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74" r:id="rId4"/>
    <p:sldId id="264" r:id="rId5"/>
    <p:sldId id="260" r:id="rId6"/>
    <p:sldId id="275" r:id="rId7"/>
    <p:sldId id="262" r:id="rId8"/>
    <p:sldId id="276" r:id="rId9"/>
    <p:sldId id="265" r:id="rId10"/>
    <p:sldId id="277" r:id="rId11"/>
    <p:sldId id="261" r:id="rId12"/>
    <p:sldId id="278" r:id="rId13"/>
    <p:sldId id="266" r:id="rId14"/>
    <p:sldId id="279" r:id="rId15"/>
    <p:sldId id="267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56" r:id="rId32"/>
    <p:sldId id="295" r:id="rId33"/>
    <p:sldId id="296" r:id="rId34"/>
    <p:sldId id="259" r:id="rId35"/>
    <p:sldId id="297" r:id="rId36"/>
    <p:sldId id="298" r:id="rId37"/>
    <p:sldId id="299" r:id="rId38"/>
    <p:sldId id="300" r:id="rId39"/>
    <p:sldId id="301" r:id="rId40"/>
    <p:sldId id="302" r:id="rId41"/>
    <p:sldId id="303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48B57-9F38-45BA-B696-8C7B11AA5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F970E7-C053-442E-B9A4-5F6A9FFB8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DED832-856F-4F2B-A015-8F9E4AB0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FF7A47-7608-42C1-831A-F50DC30F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55DF74-6C08-4977-A6EE-9D7CAF2C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375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1A5BA-825E-4E4A-B8DE-D45E6EC6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8F4C4E-EB6F-4AE0-8AD2-43BE60EAE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A22B94-9703-4AD0-B3B9-FE16BD19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C51CBB-1768-431F-B43C-463D1891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C71DCC-03C9-47B7-B1D8-799C304D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270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165F33-2675-4925-A2E1-5DCC8435C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C1EB4A-CA24-4C0C-A38B-DB8CEACDA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BED6AD-08B6-416D-A4C7-1BC2F5E9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9135E4-E9CD-4B2C-8368-BC66DDFAD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CFF85D-1F8C-401B-A265-8BE94283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825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A603C-FAA5-4345-A186-ABF15DF16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BA8A2-A00F-471E-924C-FFF36825E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48824-326B-4F57-B844-6F1B8CF0B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D343D-B660-4D47-9D81-94A84002C51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4880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5DB6D-8AF5-449E-B1B5-C7BF17EF3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66FEB-5CD7-467B-9D41-52A9E774B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60B81-9BF4-4A5A-951F-417A5204B8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EF762-2E8B-43C2-9DAD-29E7597D7A8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37252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98F81-DBCB-40FE-877F-F7CE9A68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9FC0E5-B790-404E-B092-0FF6F8008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CBDE0D-59AF-4596-B767-B97521BA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94E69C-8E29-409B-9731-1B49201B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2C60A9-F830-4E96-A84D-ECA7C8F9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082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11E68-8171-4556-9DD5-C8E5CD4A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53CCE3-F54B-4D1D-9DB8-493A5C80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6B937D-1430-43AD-80B3-FFC04A50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C868DC-F717-4E15-A4E0-6BD55A92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7DB579-1D13-4CDB-942C-6360AC11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503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60142-F87C-4F19-A567-DFD9F4A8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1BB6A4-E5D8-4C07-825D-3926DB5E4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956B8C-50C7-4452-9A48-5DB8C5E7E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CF050D-D860-4ADA-B67C-54480B2F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2390A7-AC81-4352-AB92-3FAE01F8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E454DF-9B73-4785-BD19-CB4F6D19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75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2591F-0974-4066-A74A-17547132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DE15A-B976-4D89-9C3B-91FCD6570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A0D78F-4CDC-4259-8A9D-98F9D8E66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1127B6-BC30-442A-AE4D-779B47B1F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C4D1B4-8B50-4372-94B4-D5F1BB882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8B98C2-9D95-4087-A471-D27C27E3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1ACD94-0067-4494-B01E-5D5BA2FF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BE04D0-C9B4-4AD6-B2F9-028626D5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557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47DBA-1BE9-4572-B644-1DC1616E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BE9D22-46C7-409A-BCC5-CE7B5FEC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A3F59F-3308-45A8-B73E-2FF459C9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28952D-6D48-419D-9EA2-19F186B5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09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F2F5E00-567D-4E0B-B80D-4502150A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50F7DD-3887-47E5-A566-C3D9C084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338D11-15DE-4893-8118-0836119C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512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4BFA3-42AD-4A57-AE96-0D5A6A00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1BC99F-A221-458E-B81A-20525EAA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2A8A13-3B8C-4161-A939-A1E27655A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271ADF-0F82-4641-B6EB-8FA467EB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207D52-B2AD-4736-B69D-A009C042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5A896C-FE38-4BEB-83BA-53B2335D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686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C4136-71EB-4529-85D8-94C0B3F5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E9B07C-2709-4351-A72B-61968F818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18FFC-61F4-4B33-B20B-48FE6A7A5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B3CC8-FC48-4356-A556-6A837A0A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174B65-3031-4315-AF29-A1FBFF44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A555B2-E3D8-4666-B5FB-8B8C6701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627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E7F039-F186-4D98-908E-7DCB798A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46B2B1-4884-4CAB-BAF8-D7005EF44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80CF25-1D93-4B1E-A91B-CF7AB406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67AA-E4B9-4973-A029-48431E545890}" type="datetimeFigureOut">
              <a:rPr lang="es-MX" smtClean="0"/>
              <a:t>15/12/2023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0D7E65-3643-4CE7-87EF-97EC13ADE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F3441-F4EA-473B-89E8-61A88347C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035A1-1DC8-4BED-B499-D7AD0E2BE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19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44.bin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50.bin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oleObject" Target="../embeddings/oleObject5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57.bin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60.bin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62.bin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65.bin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67.bin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331934F0-5522-4E82-8428-0ECE2D8339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77000" y="5105400"/>
            <a:ext cx="4191000" cy="14478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>
            <a:solidFill>
              <a:srgbClr val="FF3300"/>
            </a:solidFill>
          </a:ln>
        </p:spPr>
        <p:txBody>
          <a:bodyPr/>
          <a:lstStyle/>
          <a:p>
            <a:pPr marL="533400" indent="-533400">
              <a:buNone/>
              <a:defRPr/>
            </a:pPr>
            <a:r>
              <a:rPr lang="es-MX"/>
              <a:t>     Huesos Pares: (4)</a:t>
            </a:r>
          </a:p>
          <a:p>
            <a:pPr marL="533400" indent="-533400">
              <a:buNone/>
              <a:defRPr/>
            </a:pPr>
            <a:r>
              <a:rPr lang="es-MX" sz="2400"/>
              <a:t>5 y 6.-  Parietales (2)</a:t>
            </a:r>
          </a:p>
          <a:p>
            <a:pPr marL="533400" indent="-533400">
              <a:buNone/>
              <a:defRPr/>
            </a:pPr>
            <a:r>
              <a:rPr lang="es-MX" sz="2400"/>
              <a:t>7 y 8 .- Temporales (2)</a:t>
            </a:r>
            <a:endParaRPr lang="es-ES" sz="2400"/>
          </a:p>
        </p:txBody>
      </p:sp>
      <p:graphicFrame>
        <p:nvGraphicFramePr>
          <p:cNvPr id="2051" name="Object 5">
            <a:extLst>
              <a:ext uri="{FF2B5EF4-FFF2-40B4-BE49-F238E27FC236}">
                <a16:creationId xmlns:a16="http://schemas.microsoft.com/office/drawing/2014/main" id="{D40E2072-8FB8-415C-B5CB-3ADB043284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43561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2350865" imgH="2719379" progId="Photoshop.Image.4">
                  <p:embed/>
                </p:oleObj>
              </mc:Choice>
              <mc:Fallback>
                <p:oleObj name="Image" r:id="rId3" imgW="2350865" imgH="2719379" progId="Photoshop.Image.4">
                  <p:embed/>
                  <p:pic>
                    <p:nvPicPr>
                      <p:cNvPr id="2051" name="Object 5">
                        <a:extLst>
                          <a:ext uri="{FF2B5EF4-FFF2-40B4-BE49-F238E27FC236}">
                            <a16:creationId xmlns:a16="http://schemas.microsoft.com/office/drawing/2014/main" id="{D40E2072-8FB8-415C-B5CB-3ADB043284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43561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7">
            <a:extLst>
              <a:ext uri="{FF2B5EF4-FFF2-40B4-BE49-F238E27FC236}">
                <a16:creationId xmlns:a16="http://schemas.microsoft.com/office/drawing/2014/main" id="{AA8176F6-8479-4FAE-99DB-B107E2138B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5026" y="0"/>
          <a:ext cx="47529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5" imgW="2655842" imgH="2681257" progId="Photoshop.Image.4">
                  <p:embed/>
                </p:oleObj>
              </mc:Choice>
              <mc:Fallback>
                <p:oleObj name="Image" r:id="rId5" imgW="2655842" imgH="2681257" progId="Photoshop.Image.4">
                  <p:embed/>
                  <p:pic>
                    <p:nvPicPr>
                      <p:cNvPr id="2052" name="Object 7">
                        <a:extLst>
                          <a:ext uri="{FF2B5EF4-FFF2-40B4-BE49-F238E27FC236}">
                            <a16:creationId xmlns:a16="http://schemas.microsoft.com/office/drawing/2014/main" id="{AA8176F6-8479-4FAE-99DB-B107E2138B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6" y="0"/>
                        <a:ext cx="47529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8">
            <a:extLst>
              <a:ext uri="{FF2B5EF4-FFF2-40B4-BE49-F238E27FC236}">
                <a16:creationId xmlns:a16="http://schemas.microsoft.com/office/drawing/2014/main" id="{8A5DD2F2-B0F9-4944-86F6-852B87DB9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57800"/>
            <a:ext cx="4953000" cy="12890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sz="2800"/>
              <a:t>          Huesos Impares: (4)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s-MX" altLang="es-ES" sz="2400"/>
              <a:t>Frontal           3.-  Esfenoides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s-MX" altLang="es-ES" sz="2400"/>
              <a:t>Etmoides        4.- Occipital</a:t>
            </a:r>
            <a:endParaRPr lang="es-ES" altLang="es-ES" sz="2400"/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DFCC3CE4-AF00-42C4-AE82-3DE1559F4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648200"/>
            <a:ext cx="9144000" cy="609600"/>
          </a:xfrm>
          <a:solidFill>
            <a:srgbClr val="CCECFF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MX" altLang="es-ES" sz="3600" b="1"/>
              <a:t>Esqueleto de la cabeza</a:t>
            </a:r>
            <a:endParaRPr lang="es-ES" altLang="es-ES" sz="36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B8B0354-0181-4FFC-928A-805B1ADBC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Esfenoides (Continúa)</a:t>
            </a:r>
            <a:endParaRPr lang="es-ES" altLang="es-ES" sz="3600" b="1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5F2BA4D-D24B-4119-BF8B-C2C57034F1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609600"/>
            <a:ext cx="4495800" cy="6248400"/>
          </a:xfrm>
          <a:gradFill rotWithShape="0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</p:spPr>
        <p:txBody>
          <a:bodyPr/>
          <a:lstStyle/>
          <a:p>
            <a:pPr marL="0" indent="0">
              <a:buNone/>
              <a:defRPr/>
            </a:pPr>
            <a:r>
              <a:rPr lang="es-MX" sz="3200" b="1">
                <a:solidFill>
                  <a:srgbClr val="FF3300"/>
                </a:solidFill>
              </a:rPr>
              <a:t>Apófisis Pterigoides:</a:t>
            </a:r>
            <a:endParaRPr lang="es-MX" b="1">
              <a:solidFill>
                <a:srgbClr val="FF3300"/>
              </a:solidFill>
            </a:endParaRPr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Base: </a:t>
            </a:r>
            <a:r>
              <a:rPr lang="es-MX" sz="2400" b="1"/>
              <a:t>Conducto Vidiano</a:t>
            </a:r>
            <a:endParaRPr lang="es-MX" b="1"/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Vértice: </a:t>
            </a:r>
            <a:r>
              <a:rPr lang="es-MX" sz="2400" b="1"/>
              <a:t>alas Interna y Externa Escotadura palatina</a:t>
            </a:r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Cara Interna</a:t>
            </a:r>
            <a:r>
              <a:rPr lang="es-MX" b="1"/>
              <a:t>: </a:t>
            </a:r>
            <a:r>
              <a:rPr lang="es-MX" sz="2400" b="1"/>
              <a:t>Fosas nasales</a:t>
            </a:r>
            <a:r>
              <a:rPr lang="es-MX" b="1"/>
              <a:t> </a:t>
            </a:r>
            <a:r>
              <a:rPr lang="es-MX" b="1">
                <a:solidFill>
                  <a:srgbClr val="0000FF"/>
                </a:solidFill>
              </a:rPr>
              <a:t>Cara Externa</a:t>
            </a:r>
            <a:r>
              <a:rPr lang="es-MX" b="1"/>
              <a:t>: </a:t>
            </a:r>
            <a:r>
              <a:rPr lang="es-MX" sz="2400" b="1"/>
              <a:t>Fosa cigomáti- </a:t>
            </a:r>
            <a:r>
              <a:rPr lang="es-MX" b="1"/>
              <a:t>                  </a:t>
            </a:r>
            <a:r>
              <a:rPr lang="es-MX" b="1">
                <a:solidFill>
                  <a:srgbClr val="0000FF"/>
                </a:solidFill>
              </a:rPr>
              <a:t>Cara anterior</a:t>
            </a:r>
            <a:r>
              <a:rPr lang="es-MX" b="1"/>
              <a:t> </a:t>
            </a:r>
            <a:r>
              <a:rPr lang="es-MX" sz="2400" b="1"/>
              <a:t>Palatino</a:t>
            </a:r>
            <a:r>
              <a:rPr lang="es-MX" b="1"/>
              <a:t>        </a:t>
            </a:r>
            <a:r>
              <a:rPr lang="es-MX" sz="2400" b="1"/>
              <a:t> </a:t>
            </a:r>
            <a:r>
              <a:rPr lang="es-MX" b="1">
                <a:solidFill>
                  <a:srgbClr val="0000FF"/>
                </a:solidFill>
              </a:rPr>
              <a:t> Cara Posterior</a:t>
            </a:r>
            <a:r>
              <a:rPr lang="es-MX" b="1"/>
              <a:t>, </a:t>
            </a:r>
            <a:r>
              <a:rPr lang="es-MX" sz="2400" b="1"/>
              <a:t>Fosa pterigoidea </a:t>
            </a:r>
          </a:p>
          <a:p>
            <a:pPr marL="0" indent="0">
              <a:buNone/>
              <a:defRPr/>
            </a:pPr>
            <a:r>
              <a:rPr lang="es-MX" sz="3200" b="1">
                <a:solidFill>
                  <a:srgbClr val="FF3300"/>
                </a:solidFill>
              </a:rPr>
              <a:t>Senos Esfenoidales:  </a:t>
            </a:r>
            <a:r>
              <a:rPr lang="es-MX" sz="2400" b="1"/>
              <a:t>Cavidad par, Tabique medio, se abren (meato superior) a fosas nasales;  (Concha o cornete de Bertín)</a:t>
            </a:r>
            <a:endParaRPr lang="es-MX" sz="3200" b="1">
              <a:solidFill>
                <a:srgbClr val="FF3300"/>
              </a:solidFill>
            </a:endParaRPr>
          </a:p>
        </p:txBody>
      </p:sp>
      <p:sp>
        <p:nvSpPr>
          <p:cNvPr id="11268" name="Line 5">
            <a:extLst>
              <a:ext uri="{FF2B5EF4-FFF2-40B4-BE49-F238E27FC236}">
                <a16:creationId xmlns:a16="http://schemas.microsoft.com/office/drawing/2014/main" id="{C0C39E10-153B-4704-BDE6-7F8A0F524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09600"/>
            <a:ext cx="0" cy="6248400"/>
          </a:xfrm>
          <a:prstGeom prst="line">
            <a:avLst/>
          </a:prstGeom>
          <a:noFill/>
          <a:ln w="76200" cmpd="tri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11269" name="Object 8">
            <a:extLst>
              <a:ext uri="{FF2B5EF4-FFF2-40B4-BE49-F238E27FC236}">
                <a16:creationId xmlns:a16="http://schemas.microsoft.com/office/drawing/2014/main" id="{9870FAEE-6E11-406C-B378-A74CC89F79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752601"/>
          <a:ext cx="4191000" cy="304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Image" r:id="rId3" imgW="2465231" imgH="1791740" progId="Photoshop.Image.4">
                  <p:embed/>
                </p:oleObj>
              </mc:Choice>
              <mc:Fallback>
                <p:oleObj name="Image" r:id="rId3" imgW="2465231" imgH="1791740" progId="Photoshop.Image.4">
                  <p:embed/>
                  <p:pic>
                    <p:nvPicPr>
                      <p:cNvPr id="11269" name="Object 8">
                        <a:extLst>
                          <a:ext uri="{FF2B5EF4-FFF2-40B4-BE49-F238E27FC236}">
                            <a16:creationId xmlns:a16="http://schemas.microsoft.com/office/drawing/2014/main" id="{9870FAEE-6E11-406C-B378-A74CC89F79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752601"/>
                        <a:ext cx="4191000" cy="304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CB0328D-A006-4BC1-A169-C7C6FEC86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Occipital</a:t>
            </a:r>
            <a:endParaRPr lang="es-ES" altLang="es-ES" sz="3600" b="1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5BD1525-A310-4FAD-A884-FDF028F4BA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76400"/>
            <a:ext cx="4495800" cy="49530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18900000" scaled="1"/>
          </a:gradFill>
        </p:spPr>
        <p:txBody>
          <a:bodyPr>
            <a:normAutofit lnSpcReduction="10000"/>
          </a:bodyPr>
          <a:lstStyle/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     Cara Posteroinferior </a:t>
            </a:r>
            <a:r>
              <a:rPr lang="es-MX" b="1"/>
              <a:t>Agujero occipital</a:t>
            </a:r>
            <a:r>
              <a:rPr lang="es-MX" sz="2400" b="1"/>
              <a:t> –                </a:t>
            </a:r>
            <a:r>
              <a:rPr lang="es-MX" sz="2400" b="1">
                <a:solidFill>
                  <a:srgbClr val="0000FF"/>
                </a:solidFill>
              </a:rPr>
              <a:t>Por delante</a:t>
            </a:r>
            <a:r>
              <a:rPr lang="es-MX" sz="2400" b="1"/>
              <a:t>: Superficie Basilar Tubérculo faríngeo y fosita navicular                                </a:t>
            </a:r>
            <a:r>
              <a:rPr lang="es-MX" sz="2400" b="1">
                <a:solidFill>
                  <a:srgbClr val="0000FF"/>
                </a:solidFill>
              </a:rPr>
              <a:t>Por detrás: </a:t>
            </a:r>
            <a:r>
              <a:rPr lang="es-MX" sz="2400" b="1"/>
              <a:t>Concha,: Protube- rancia (Inion) y cresta occipital externas y líneas curvas superior e inferior.                              </a:t>
            </a:r>
            <a:r>
              <a:rPr lang="es-MX" sz="2400" b="1">
                <a:solidFill>
                  <a:srgbClr val="0000FF"/>
                </a:solidFill>
              </a:rPr>
              <a:t>A los lados: </a:t>
            </a:r>
            <a:r>
              <a:rPr lang="es-MX" sz="2400" b="1"/>
              <a:t> Cóndilos (cavidades glenoideas) y fositas condíleas, anterior y posterior, con sus agujeros condíleos anterior (Hipogloso mayor) y posterior, (inconstante,)</a:t>
            </a:r>
            <a:endParaRPr lang="es-ES" b="1">
              <a:solidFill>
                <a:srgbClr val="FF3300"/>
              </a:solidFill>
            </a:endParaRP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135FE44E-501C-4F4E-8A1A-BA61FCA51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1"/>
            <a:ext cx="9144000" cy="646331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/>
              <a:t>Hueso impar, medio, simétrico, situado en la parte posterior e inferior del cráneo... Forma Romboidea,  (2 caras, 4 bordes y 4 ángulos)</a:t>
            </a:r>
            <a:endParaRPr lang="es-ES"/>
          </a:p>
        </p:txBody>
      </p:sp>
      <p:graphicFrame>
        <p:nvGraphicFramePr>
          <p:cNvPr id="12293" name="Object 9">
            <a:extLst>
              <a:ext uri="{FF2B5EF4-FFF2-40B4-BE49-F238E27FC236}">
                <a16:creationId xmlns:a16="http://schemas.microsoft.com/office/drawing/2014/main" id="{BDC74890-D07A-4EB0-8849-559490A619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2438401"/>
          <a:ext cx="4114800" cy="31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Image" r:id="rId3" imgW="1945122" imgH="1493649" progId="Photoshop.Image.4">
                  <p:embed/>
                </p:oleObj>
              </mc:Choice>
              <mc:Fallback>
                <p:oleObj name="Image" r:id="rId3" imgW="1945122" imgH="1493649" progId="Photoshop.Image.4">
                  <p:embed/>
                  <p:pic>
                    <p:nvPicPr>
                      <p:cNvPr id="12293" name="Object 9">
                        <a:extLst>
                          <a:ext uri="{FF2B5EF4-FFF2-40B4-BE49-F238E27FC236}">
                            <a16:creationId xmlns:a16="http://schemas.microsoft.com/office/drawing/2014/main" id="{BDC74890-D07A-4EB0-8849-559490A619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438401"/>
                        <a:ext cx="4114800" cy="316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1CC26E27-3440-4BEB-AE64-EE84EDAF2D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914400"/>
            <a:ext cx="5486400" cy="4038600"/>
          </a:xfr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lin ang="189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 </a:t>
            </a:r>
          </a:p>
          <a:p>
            <a:pPr marL="0" indent="0"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    </a:t>
            </a:r>
            <a:r>
              <a:rPr lang="es-MX" altLang="es-ES" b="1">
                <a:solidFill>
                  <a:srgbClr val="FF3300"/>
                </a:solidFill>
              </a:rPr>
              <a:t>Cara Anterosuperior</a:t>
            </a:r>
            <a:r>
              <a:rPr lang="es-MX" altLang="es-ES" sz="2400" b="1">
                <a:solidFill>
                  <a:srgbClr val="FF3300"/>
                </a:solidFill>
              </a:rPr>
              <a:t>         </a:t>
            </a:r>
            <a:r>
              <a:rPr lang="es-MX" altLang="es-ES" b="1"/>
              <a:t>Agujero occipital</a:t>
            </a:r>
            <a:r>
              <a:rPr lang="es-MX" altLang="es-ES" sz="2400" b="1"/>
              <a:t> –  		     </a:t>
            </a:r>
            <a:r>
              <a:rPr lang="es-MX" altLang="es-ES" sz="2400" b="1">
                <a:solidFill>
                  <a:srgbClr val="0000FF"/>
                </a:solidFill>
              </a:rPr>
              <a:t>Por delante</a:t>
            </a:r>
            <a:r>
              <a:rPr lang="es-MX" altLang="es-ES" sz="2400" b="1"/>
              <a:t>: Canal  Basilar                 </a:t>
            </a:r>
            <a:r>
              <a:rPr lang="es-MX" altLang="es-ES" sz="2400" b="1">
                <a:solidFill>
                  <a:srgbClr val="0000FF"/>
                </a:solidFill>
              </a:rPr>
              <a:t>Por detrás: </a:t>
            </a:r>
            <a:r>
              <a:rPr lang="es-MX" altLang="es-ES" sz="2400" b="1"/>
              <a:t>Fosas Occipitales, superiores e inferiores.   Protuberancia occipital Interna,  Canal del seno sagital , cresta occipital interna   y canal transversal                                  </a:t>
            </a:r>
            <a:r>
              <a:rPr lang="es-MX" altLang="es-ES" sz="2400" b="1">
                <a:solidFill>
                  <a:srgbClr val="0000FF"/>
                </a:solidFill>
              </a:rPr>
              <a:t>A los lados: </a:t>
            </a:r>
            <a:r>
              <a:rPr lang="es-MX" altLang="es-ES" sz="2400" b="1"/>
              <a:t> Agujero Condíleo  anterior (Hipogloso mayor)     Agujero Condíleo posterior, (inconstante, vena emisaria.)</a:t>
            </a:r>
            <a:endParaRPr lang="es-ES" altLang="es-ES" b="1">
              <a:solidFill>
                <a:srgbClr val="FF3300"/>
              </a:solidFill>
            </a:endParaRPr>
          </a:p>
          <a:p>
            <a:pPr marL="0" indent="0"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        </a:t>
            </a:r>
            <a:endParaRPr lang="es-ES" altLang="es-ES" sz="2400" b="1">
              <a:solidFill>
                <a:srgbClr val="FF3300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2E79CD6-BC8B-4B25-AF80-7CBFCD1A8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Occipital</a:t>
            </a:r>
            <a:endParaRPr lang="es-ES" altLang="es-ES" sz="3600" b="1"/>
          </a:p>
        </p:txBody>
      </p:sp>
      <p:graphicFrame>
        <p:nvGraphicFramePr>
          <p:cNvPr id="13316" name="Object 8">
            <a:extLst>
              <a:ext uri="{FF2B5EF4-FFF2-40B4-BE49-F238E27FC236}">
                <a16:creationId xmlns:a16="http://schemas.microsoft.com/office/drawing/2014/main" id="{4D73506D-A378-40B5-959C-A836C4C7E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133600"/>
          <a:ext cx="34290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Image" r:id="rId3" imgW="2146341" imgH="1984756" progId="Photoshop.Image.4">
                  <p:embed/>
                </p:oleObj>
              </mc:Choice>
              <mc:Fallback>
                <p:oleObj name="Image" r:id="rId3" imgW="2146341" imgH="1984756" progId="Photoshop.Image.4">
                  <p:embed/>
                  <p:pic>
                    <p:nvPicPr>
                      <p:cNvPr id="13316" name="Object 8">
                        <a:extLst>
                          <a:ext uri="{FF2B5EF4-FFF2-40B4-BE49-F238E27FC236}">
                            <a16:creationId xmlns:a16="http://schemas.microsoft.com/office/drawing/2014/main" id="{4D73506D-A378-40B5-959C-A836C4C7E4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34290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9">
            <a:extLst>
              <a:ext uri="{FF2B5EF4-FFF2-40B4-BE49-F238E27FC236}">
                <a16:creationId xmlns:a16="http://schemas.microsoft.com/office/drawing/2014/main" id="{971394F5-E14E-4C7F-96BF-8EF13478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029200"/>
            <a:ext cx="5181600" cy="15696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Estructura</a:t>
            </a:r>
            <a:r>
              <a:rPr lang="es-MX" altLang="es-ES" sz="2400" b="1"/>
              <a:t>:  Apófisis basilar y masas laterales tejido  esponjoso cubierto de lámina cortical;  escama: 2 tablas de tejido compacto y una de diploe</a:t>
            </a:r>
            <a:endParaRPr lang="es-ES" altLang="es-ES" sz="2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778FA17-8B27-4EAA-80AF-CBD23C931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Occipital (Continúa)</a:t>
            </a:r>
            <a:endParaRPr lang="es-ES" altLang="es-ES" sz="3600" b="1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4494930-4750-443B-8139-FEA12229C1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838200"/>
            <a:ext cx="4495800" cy="52578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18900000" scaled="1"/>
          </a:gradFill>
        </p:spPr>
        <p:txBody>
          <a:bodyPr/>
          <a:lstStyle/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Bordes Superiores </a:t>
            </a:r>
            <a:r>
              <a:rPr lang="es-MX" sz="2400" b="1"/>
              <a:t>Parietales </a:t>
            </a:r>
          </a:p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Bordes Inferiores </a:t>
            </a:r>
            <a:r>
              <a:rPr lang="es-MX" sz="2400" b="1"/>
              <a:t>Temporales  Apófisis yugular, atrás – artic. con mastoides, adelante: escota dura yugular (Agujero  rasga- do Post.)  S. articular  peñasco. </a:t>
            </a:r>
            <a:endParaRPr lang="es-MX" b="1">
              <a:solidFill>
                <a:srgbClr val="FF3300"/>
              </a:solidFill>
            </a:endParaRPr>
          </a:p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Angulo Superior </a:t>
            </a:r>
            <a:r>
              <a:rPr lang="es-MX" sz="2400" b="1"/>
              <a:t>sutura sagi-tal, </a:t>
            </a:r>
            <a:r>
              <a:rPr lang="es-MX" b="1">
                <a:solidFill>
                  <a:srgbClr val="FF3300"/>
                </a:solidFill>
              </a:rPr>
              <a:t>  (</a:t>
            </a:r>
            <a:r>
              <a:rPr lang="es-MX" sz="2400" b="1"/>
              <a:t>Lambda )</a:t>
            </a:r>
            <a:endParaRPr lang="es-MX" b="1">
              <a:solidFill>
                <a:srgbClr val="FF3300"/>
              </a:solidFill>
            </a:endParaRPr>
          </a:p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Angulo Inferior</a:t>
            </a:r>
            <a:r>
              <a:rPr lang="es-MX" sz="2400" b="1"/>
              <a:t> Articular. cuerpo del esfenoides</a:t>
            </a:r>
            <a:endParaRPr lang="es-MX" b="1">
              <a:solidFill>
                <a:srgbClr val="FF3300"/>
              </a:solidFill>
            </a:endParaRPr>
          </a:p>
          <a:p>
            <a:pPr marL="184150" indent="-18415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Angulos laterales.  </a:t>
            </a:r>
            <a:r>
              <a:rPr lang="es-MX" sz="2400" b="1"/>
              <a:t>Asterion</a:t>
            </a:r>
            <a:r>
              <a:rPr lang="es-MX" b="1">
                <a:solidFill>
                  <a:srgbClr val="FF3300"/>
                </a:solidFill>
              </a:rPr>
              <a:t> </a:t>
            </a:r>
            <a:r>
              <a:rPr lang="es-MX" sz="2400" b="1"/>
              <a:t>Articulación Parieto temporal</a:t>
            </a:r>
            <a:endParaRPr lang="es-ES" sz="2400" b="1"/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F824CD5B-D750-4821-A97D-BD99F4C7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8889"/>
            <a:ext cx="9144000" cy="5286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800" b="1"/>
              <a:t>2 láminas de tejido compacto y una  de tejido esponjoso</a:t>
            </a:r>
            <a:endParaRPr lang="es-ES" sz="2800" b="1"/>
          </a:p>
        </p:txBody>
      </p:sp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DCA6A7C2-C473-4142-B1D0-5F1157D5FE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990600"/>
          <a:ext cx="426878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Image" r:id="rId3" imgW="1874841" imgH="1941909" progId="Photoshop.Image.4">
                  <p:embed/>
                </p:oleObj>
              </mc:Choice>
              <mc:Fallback>
                <p:oleObj name="Image" r:id="rId3" imgW="1874841" imgH="1941909" progId="Photoshop.Image.4">
                  <p:embed/>
                  <p:pic>
                    <p:nvPicPr>
                      <p:cNvPr id="2" name="Object 8">
                        <a:extLst>
                          <a:ext uri="{FF2B5EF4-FFF2-40B4-BE49-F238E27FC236}">
                            <a16:creationId xmlns:a16="http://schemas.microsoft.com/office/drawing/2014/main" id="{DCA6A7C2-C473-4142-B1D0-5F1157D5FE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990600"/>
                        <a:ext cx="4268788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D4CEA4E-9969-48CD-8578-102556584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Parietal</a:t>
            </a:r>
            <a:endParaRPr lang="es-ES" altLang="es-ES" sz="3600" b="1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A4AB529-7A21-4D63-A1BA-0D2F61750C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76400"/>
            <a:ext cx="4495800" cy="51816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</p:spPr>
        <p:txBody>
          <a:bodyPr/>
          <a:lstStyle/>
          <a:p>
            <a:pPr marL="100013" indent="-100013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Cara Externa </a:t>
            </a:r>
            <a:r>
              <a:rPr lang="es-MX" sz="2400" b="1"/>
              <a:t>Convexa Eminencia parietal, Líneas tem porales: superior e inferior</a:t>
            </a:r>
            <a:endParaRPr lang="es-MX" b="1">
              <a:solidFill>
                <a:srgbClr val="FF3300"/>
              </a:solidFill>
            </a:endParaRPr>
          </a:p>
          <a:p>
            <a:pPr marL="100013" indent="-100013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Borde superior: </a:t>
            </a:r>
            <a:r>
              <a:rPr lang="es-MX" sz="2400" b="1"/>
              <a:t>Sutura sagital,  Hemicanal sagital,  Agujero parietal (Vena emisaria de Santorini)</a:t>
            </a:r>
            <a:endParaRPr lang="es-MX" b="1">
              <a:solidFill>
                <a:srgbClr val="FF3300"/>
              </a:solidFill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885C0481-4630-4476-9C51-127A33077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144000" cy="9461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800" b="1"/>
              <a:t>Hueso par, entre frontal occipital y temporal; forma cuadrilátera, 2 caras, 4 bordes y 4 ángulos</a:t>
            </a:r>
            <a:endParaRPr lang="es-ES" sz="2800" b="1"/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EE644356-C09C-4E1F-A5E5-5E9BDA3D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25938"/>
            <a:ext cx="45624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Borde inferior </a:t>
            </a:r>
            <a:r>
              <a:rPr lang="es-MX" altLang="es-ES" sz="2400" b="1"/>
              <a:t> Sutura parieto temporal</a:t>
            </a:r>
            <a:endParaRPr lang="es-MX" altLang="es-ES" sz="2800" b="1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Borde anterior </a:t>
            </a:r>
            <a:r>
              <a:rPr lang="es-MX" altLang="es-ES" sz="2400" b="1"/>
              <a:t>Sutura coronal</a:t>
            </a:r>
            <a:endParaRPr lang="es-MX" altLang="es-ES" sz="2800" b="1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Borde posterior  </a:t>
            </a:r>
            <a:r>
              <a:rPr lang="es-MX" altLang="es-ES" sz="2400" b="1"/>
              <a:t>Sutura Labdoidea</a:t>
            </a:r>
          </a:p>
        </p:txBody>
      </p:sp>
      <p:graphicFrame>
        <p:nvGraphicFramePr>
          <p:cNvPr id="15366" name="Object 7">
            <a:extLst>
              <a:ext uri="{FF2B5EF4-FFF2-40B4-BE49-F238E27FC236}">
                <a16:creationId xmlns:a16="http://schemas.microsoft.com/office/drawing/2014/main" id="{747187B1-CD9B-479C-A15C-F32FD010F2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981200"/>
          <a:ext cx="4343400" cy="407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Image" r:id="rId3" imgW="1746655" imgH="1636918" progId="Photoshop.Image.4">
                  <p:embed/>
                </p:oleObj>
              </mc:Choice>
              <mc:Fallback>
                <p:oleObj name="Image" r:id="rId3" imgW="1746655" imgH="1636918" progId="Photoshop.Image.4">
                  <p:embed/>
                  <p:pic>
                    <p:nvPicPr>
                      <p:cNvPr id="15366" name="Object 7">
                        <a:extLst>
                          <a:ext uri="{FF2B5EF4-FFF2-40B4-BE49-F238E27FC236}">
                            <a16:creationId xmlns:a16="http://schemas.microsoft.com/office/drawing/2014/main" id="{747187B1-CD9B-479C-A15C-F32FD010F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981200"/>
                        <a:ext cx="4343400" cy="407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AFD4394-A27B-4323-84C4-2C217F448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Parietal</a:t>
            </a:r>
            <a:endParaRPr lang="es-ES" altLang="es-ES" sz="3600" b="1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9CD4FC8-0332-47BD-B066-870B97719B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14400"/>
            <a:ext cx="4495800" cy="51816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</p:spPr>
        <p:txBody>
          <a:bodyPr/>
          <a:lstStyle/>
          <a:p>
            <a:pPr marL="100013" indent="-100013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Cara Interna </a:t>
            </a:r>
            <a:r>
              <a:rPr lang="es-MX" sz="2400" b="1"/>
              <a:t> Cóncava;    Fosa parietal Surcos vasculares  y fositas para granulaciones de Pacchioni</a:t>
            </a:r>
            <a:endParaRPr lang="es-MX" b="1">
              <a:solidFill>
                <a:srgbClr val="FF3300"/>
              </a:solidFill>
            </a:endParaRPr>
          </a:p>
          <a:p>
            <a:pPr marL="100013" indent="-100013">
              <a:buNone/>
              <a:defRPr/>
            </a:pPr>
            <a:endParaRPr lang="es-MX" b="1">
              <a:solidFill>
                <a:srgbClr val="FF3300"/>
              </a:solidFill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1FD0153F-E752-4901-A1F0-5127B97C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2514600"/>
            <a:ext cx="45624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Angulos: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anterosuperior </a:t>
            </a:r>
            <a:r>
              <a:rPr lang="es-MX" altLang="es-ES" sz="2400" b="1"/>
              <a:t>Fontanela anterior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anteroinferior </a:t>
            </a:r>
            <a:r>
              <a:rPr lang="es-MX" altLang="es-ES" sz="2400" b="1"/>
              <a:t>Pterion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posterosuperior </a:t>
            </a:r>
            <a:r>
              <a:rPr lang="es-MX" altLang="es-ES" sz="2400" b="1"/>
              <a:t>Lambda</a:t>
            </a:r>
            <a:endParaRPr lang="es-MX" altLang="es-ES" sz="2800" b="1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>
                <a:solidFill>
                  <a:srgbClr val="FF3300"/>
                </a:solidFill>
              </a:rPr>
              <a:t> posteroinferior </a:t>
            </a:r>
            <a:r>
              <a:rPr lang="es-MX" altLang="es-ES" sz="2400" b="1"/>
              <a:t>Asterion</a:t>
            </a:r>
            <a:endParaRPr lang="es-ES" altLang="es-ES" sz="2400" b="1"/>
          </a:p>
        </p:txBody>
      </p:sp>
      <p:graphicFrame>
        <p:nvGraphicFramePr>
          <p:cNvPr id="16389" name="Object 7">
            <a:extLst>
              <a:ext uri="{FF2B5EF4-FFF2-40B4-BE49-F238E27FC236}">
                <a16:creationId xmlns:a16="http://schemas.microsoft.com/office/drawing/2014/main" id="{9718F9C1-A9E1-4F87-BEBF-C99E9A0F9C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1219200"/>
          <a:ext cx="4267200" cy="424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Image" r:id="rId3" imgW="1634008" imgH="1627911" progId="Photoshop.Image.4">
                  <p:embed/>
                </p:oleObj>
              </mc:Choice>
              <mc:Fallback>
                <p:oleObj name="Image" r:id="rId3" imgW="1634008" imgH="1627911" progId="Photoshop.Image.4">
                  <p:embed/>
                  <p:pic>
                    <p:nvPicPr>
                      <p:cNvPr id="16389" name="Object 7">
                        <a:extLst>
                          <a:ext uri="{FF2B5EF4-FFF2-40B4-BE49-F238E27FC236}">
                            <a16:creationId xmlns:a16="http://schemas.microsoft.com/office/drawing/2014/main" id="{9718F9C1-A9E1-4F87-BEBF-C99E9A0F9C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219200"/>
                        <a:ext cx="4267200" cy="424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4B6C808-CE34-4A54-9DFF-CC397BADB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3600" b="1">
                <a:solidFill>
                  <a:schemeClr val="tx2"/>
                </a:solidFill>
              </a:rPr>
              <a:t>Temporal</a:t>
            </a:r>
            <a:endParaRPr lang="es-ES" altLang="es-ES" sz="3600" b="1">
              <a:solidFill>
                <a:schemeClr val="tx2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2B4A717-7FBD-48C9-9E6B-AEE586F5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71600"/>
            <a:ext cx="4495800" cy="5486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5263" indent="-195263">
              <a:spcBef>
                <a:spcPct val="20000"/>
              </a:spcBef>
              <a:defRPr/>
            </a:pPr>
            <a:r>
              <a:rPr lang="es-MX">
                <a:solidFill>
                  <a:srgbClr val="FF3300"/>
                </a:solidFill>
              </a:rPr>
              <a:t>Porción Escamosa</a:t>
            </a:r>
            <a:r>
              <a:rPr lang="es-MX"/>
              <a:t>  Aplanada, circular</a:t>
            </a:r>
            <a:r>
              <a:rPr lang="es-MX" sz="2000"/>
              <a:t>;  (2 caras y  circunferencia)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Cara Externa</a:t>
            </a:r>
            <a:r>
              <a:rPr lang="es-MX">
                <a:solidFill>
                  <a:srgbClr val="000000"/>
                </a:solidFill>
              </a:rPr>
              <a:t> Convexa, lisa, Apófisis Cigomática </a:t>
            </a:r>
            <a:r>
              <a:rPr lang="es-MX" sz="2000">
                <a:solidFill>
                  <a:srgbClr val="000000"/>
                </a:solidFill>
              </a:rPr>
              <a:t>(Cara externa, cara interna, borde sup. Borde Inf. Vértice articular (malar) y base con 2 ramas: (Transversa (cóndilo) y longitudinal. Tubérculo cigomático y cavidad glenoidea;  Cisura de Glasser)</a:t>
            </a:r>
            <a:endParaRPr lang="es-MX">
              <a:solidFill>
                <a:srgbClr val="0000FF"/>
              </a:solidFill>
            </a:endParaRPr>
          </a:p>
          <a:p>
            <a:pPr marL="195263" indent="-195263"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Cara Interna: </a:t>
            </a:r>
            <a:r>
              <a:rPr lang="es-MX">
                <a:solidFill>
                  <a:srgbClr val="000000"/>
                </a:solidFill>
              </a:rPr>
              <a:t>Cóncava, surcos vasculares, imp. digitales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Circunferencia</a:t>
            </a:r>
            <a:r>
              <a:rPr lang="es-MX" sz="2000">
                <a:solidFill>
                  <a:srgbClr val="000000"/>
                </a:solidFill>
              </a:rPr>
              <a:t> </a:t>
            </a:r>
            <a:r>
              <a:rPr lang="es-MX"/>
              <a:t>Libre, articular (Parietal), mastoides y peñasco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252D40AF-D558-45CE-8566-04A556E83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1"/>
            <a:ext cx="8991600" cy="646331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/>
              <a:t>Hueso par, situado en parte lateral del cráneo, entre parietal occipital y esfenoides;  3 segmentos: a).- Escamoso,  b).- Petroso c).- Mastoideo </a:t>
            </a:r>
            <a:endParaRPr lang="es-E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9E866D1-39C7-4BCA-AB82-79F307B4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371600"/>
            <a:ext cx="152400" cy="5486400"/>
          </a:xfrm>
          <a:prstGeom prst="rect">
            <a:avLst/>
          </a:prstGeom>
          <a:solidFill>
            <a:srgbClr val="CCEC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ES" sz="2800" b="1"/>
          </a:p>
        </p:txBody>
      </p:sp>
      <p:graphicFrame>
        <p:nvGraphicFramePr>
          <p:cNvPr id="17414" name="Object 13">
            <a:extLst>
              <a:ext uri="{FF2B5EF4-FFF2-40B4-BE49-F238E27FC236}">
                <a16:creationId xmlns:a16="http://schemas.microsoft.com/office/drawing/2014/main" id="{27F23F53-FA77-4369-966B-431A1C9FE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0" y="4084638"/>
          <a:ext cx="3276600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Image" r:id="rId3" imgW="1652439" imgH="1399272" progId="Photoshop.Image.4">
                  <p:embed/>
                </p:oleObj>
              </mc:Choice>
              <mc:Fallback>
                <p:oleObj name="Image" r:id="rId3" imgW="1652439" imgH="1399272" progId="Photoshop.Image.4">
                  <p:embed/>
                  <p:pic>
                    <p:nvPicPr>
                      <p:cNvPr id="17414" name="Object 13">
                        <a:extLst>
                          <a:ext uri="{FF2B5EF4-FFF2-40B4-BE49-F238E27FC236}">
                            <a16:creationId xmlns:a16="http://schemas.microsoft.com/office/drawing/2014/main" id="{27F23F53-FA77-4369-966B-431A1C9FE3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084638"/>
                        <a:ext cx="3276600" cy="27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12">
            <a:extLst>
              <a:ext uri="{FF2B5EF4-FFF2-40B4-BE49-F238E27FC236}">
                <a16:creationId xmlns:a16="http://schemas.microsoft.com/office/drawing/2014/main" id="{65B7E0B5-B043-48B0-8DE3-CE2FF1FC76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371601"/>
          <a:ext cx="3962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Image" r:id="rId5" imgW="1795732" imgH="1365854" progId="Photoshop.Image.4">
                  <p:embed/>
                </p:oleObj>
              </mc:Choice>
              <mc:Fallback>
                <p:oleObj name="Image" r:id="rId5" imgW="1795732" imgH="1365854" progId="Photoshop.Image.4">
                  <p:embed/>
                  <p:pic>
                    <p:nvPicPr>
                      <p:cNvPr id="17415" name="Object 12">
                        <a:extLst>
                          <a:ext uri="{FF2B5EF4-FFF2-40B4-BE49-F238E27FC236}">
                            <a16:creationId xmlns:a16="http://schemas.microsoft.com/office/drawing/2014/main" id="{65B7E0B5-B043-48B0-8DE3-CE2FF1FC76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371601"/>
                        <a:ext cx="3962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A09C7699-560F-4A61-B7AA-5CDDCC27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990600"/>
            <a:ext cx="4495800" cy="5486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5263" indent="-195263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>
                <a:solidFill>
                  <a:srgbClr val="FF3300"/>
                </a:solidFill>
              </a:rPr>
              <a:t>Porción Mastoidea: </a:t>
            </a:r>
            <a:r>
              <a:rPr lang="es-MX"/>
              <a:t>Plana, 2 caras y una circunferencia.</a:t>
            </a:r>
          </a:p>
          <a:p>
            <a:pPr marL="195263" indent="-195263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Cara Externa </a:t>
            </a:r>
            <a:r>
              <a:rPr lang="es-MX"/>
              <a:t>Plana, rugosa,  Apófisis Mastoides;  Ranura digástrica y conducto mastoideo</a:t>
            </a:r>
          </a:p>
          <a:p>
            <a:pPr marL="195263" indent="-195263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Cara Interna </a:t>
            </a:r>
            <a:r>
              <a:rPr lang="es-MX"/>
              <a:t>Cóncava, cerebelosa, Surco para el seno lateral</a:t>
            </a:r>
            <a:endParaRPr lang="es-MX">
              <a:solidFill>
                <a:srgbClr val="0000FF"/>
              </a:solidFill>
            </a:endParaRPr>
          </a:p>
          <a:p>
            <a:pPr marL="195263" indent="-195263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>
                <a:solidFill>
                  <a:srgbClr val="0000FF"/>
                </a:solidFill>
              </a:rPr>
              <a:t>Circunferencia</a:t>
            </a:r>
            <a:r>
              <a:rPr lang="es-MX">
                <a:solidFill>
                  <a:srgbClr val="FF3300"/>
                </a:solidFill>
              </a:rPr>
              <a:t> </a:t>
            </a:r>
            <a:r>
              <a:rPr lang="es-MX" sz="2000"/>
              <a:t> </a:t>
            </a:r>
            <a:r>
              <a:rPr lang="es-MX"/>
              <a:t>Segmento postero-superior, articular Parietal y occipital, antero-superior, continúa con escama y peñasco,  resto libre.  Inscisura parietal del temporal</a:t>
            </a:r>
            <a:endParaRPr lang="es-ES">
              <a:solidFill>
                <a:srgbClr val="FF3300"/>
              </a:solidFill>
            </a:endParaRPr>
          </a:p>
        </p:txBody>
      </p:sp>
      <p:graphicFrame>
        <p:nvGraphicFramePr>
          <p:cNvPr id="18435" name="Object 7">
            <a:extLst>
              <a:ext uri="{FF2B5EF4-FFF2-40B4-BE49-F238E27FC236}">
                <a16:creationId xmlns:a16="http://schemas.microsoft.com/office/drawing/2014/main" id="{9B117845-948D-449B-920F-62A6D5F582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"/>
          <a:ext cx="4572000" cy="356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Image" r:id="rId3" imgW="1829113" imgH="1426708" progId="Photoshop.Image.4">
                  <p:embed/>
                </p:oleObj>
              </mc:Choice>
              <mc:Fallback>
                <p:oleObj name="Image" r:id="rId3" imgW="1829113" imgH="1426708" progId="Photoshop.Image.4">
                  <p:embed/>
                  <p:pic>
                    <p:nvPicPr>
                      <p:cNvPr id="18435" name="Object 7">
                        <a:extLst>
                          <a:ext uri="{FF2B5EF4-FFF2-40B4-BE49-F238E27FC236}">
                            <a16:creationId xmlns:a16="http://schemas.microsoft.com/office/drawing/2014/main" id="{9B117845-948D-449B-920F-62A6D5F582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4572000" cy="356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FD30DD58-5C21-4189-B090-E2C49A979A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4114801"/>
          <a:ext cx="2306638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Image" r:id="rId5" imgW="856417" imgH="899314" progId="Photoshop.Image.4">
                  <p:embed/>
                </p:oleObj>
              </mc:Choice>
              <mc:Fallback>
                <p:oleObj name="Image" r:id="rId5" imgW="856417" imgH="899314" progId="Photoshop.Image.4">
                  <p:embed/>
                  <p:pic>
                    <p:nvPicPr>
                      <p:cNvPr id="2" name="Object 10">
                        <a:extLst>
                          <a:ext uri="{FF2B5EF4-FFF2-40B4-BE49-F238E27FC236}">
                            <a16:creationId xmlns:a16="http://schemas.microsoft.com/office/drawing/2014/main" id="{FD30DD58-5C21-4189-B090-E2C49A979A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114801"/>
                        <a:ext cx="2306638" cy="242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1">
            <a:extLst>
              <a:ext uri="{FF2B5EF4-FFF2-40B4-BE49-F238E27FC236}">
                <a16:creationId xmlns:a16="http://schemas.microsoft.com/office/drawing/2014/main" id="{FEF756DE-7EB0-4B72-8FFB-68C77D8FF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3886200"/>
          <a:ext cx="19431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Image" r:id="rId7" imgW="804605" imgH="1073171" progId="Photoshop.Image.4">
                  <p:embed/>
                </p:oleObj>
              </mc:Choice>
              <mc:Fallback>
                <p:oleObj name="Image" r:id="rId7" imgW="804605" imgH="1073171" progId="Photoshop.Image.4">
                  <p:embed/>
                  <p:pic>
                    <p:nvPicPr>
                      <p:cNvPr id="18437" name="Object 11">
                        <a:extLst>
                          <a:ext uri="{FF2B5EF4-FFF2-40B4-BE49-F238E27FC236}">
                            <a16:creationId xmlns:a16="http://schemas.microsoft.com/office/drawing/2014/main" id="{FEF756DE-7EB0-4B72-8FFB-68C77D8FF8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886200"/>
                        <a:ext cx="19431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Rectangle 2">
            <a:extLst>
              <a:ext uri="{FF2B5EF4-FFF2-40B4-BE49-F238E27FC236}">
                <a16:creationId xmlns:a16="http://schemas.microsoft.com/office/drawing/2014/main" id="{1E0EF672-5D64-4332-8189-1DBAC6E7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0"/>
            <a:ext cx="56388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3600" b="1">
                <a:solidFill>
                  <a:schemeClr val="tx2"/>
                </a:solidFill>
              </a:rPr>
              <a:t>Temporal (continúa)</a:t>
            </a:r>
            <a:endParaRPr lang="es-ES" altLang="es-E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37C947D-08A7-4834-A09E-C24E1DF3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3600" b="1">
                <a:solidFill>
                  <a:schemeClr val="tx2"/>
                </a:solidFill>
              </a:rPr>
              <a:t>Porción Petrosa</a:t>
            </a:r>
            <a:endParaRPr lang="es-ES" altLang="es-ES" sz="3600" b="1">
              <a:solidFill>
                <a:schemeClr val="tx2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1E7939F-3251-4588-9170-85B457D04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4495800" cy="5562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Base: </a:t>
            </a:r>
            <a:r>
              <a:rPr lang="es-MX" dirty="0"/>
              <a:t>  </a:t>
            </a:r>
            <a:r>
              <a:rPr lang="es-MX" sz="2000" dirty="0"/>
              <a:t>Conducto auditivo Externo            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Cara Anterosuperior</a:t>
            </a:r>
            <a:r>
              <a:rPr lang="es-MX" sz="2000" dirty="0"/>
              <a:t> : 1.- Fosita oval,  2.- Hiato de Falopio y accesorios        3.- 2 Surcos                                          4.- Eminencia </a:t>
            </a:r>
            <a:r>
              <a:rPr lang="es-MX" sz="2000" dirty="0" err="1"/>
              <a:t>arcuata</a:t>
            </a:r>
            <a:r>
              <a:rPr lang="es-MX" sz="2000" dirty="0"/>
              <a:t> y                         5.- Tegmen </a:t>
            </a:r>
            <a:r>
              <a:rPr lang="es-MX" sz="2000" dirty="0" err="1"/>
              <a:t>tímpani</a:t>
            </a:r>
            <a:r>
              <a:rPr lang="es-MX" sz="2000" dirty="0"/>
              <a:t>.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Borde Superior: </a:t>
            </a:r>
            <a:r>
              <a:rPr lang="es-MX" sz="2000" dirty="0"/>
              <a:t>Canal petroso </a:t>
            </a:r>
            <a:r>
              <a:rPr lang="es-MX" sz="2000" dirty="0" err="1"/>
              <a:t>sup</a:t>
            </a:r>
            <a:r>
              <a:rPr lang="es-MX" sz="2000" dirty="0"/>
              <a:t>.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Cara </a:t>
            </a:r>
            <a:r>
              <a:rPr lang="es-MX" dirty="0" err="1">
                <a:solidFill>
                  <a:srgbClr val="FF3300"/>
                </a:solidFill>
              </a:rPr>
              <a:t>Posterosuperior</a:t>
            </a:r>
            <a:r>
              <a:rPr lang="es-MX" sz="2000" dirty="0"/>
              <a:t>:  1.- Conducto Auditivo Interno. 2.-Acueducto del vestíbulo y  3.- fosa </a:t>
            </a:r>
            <a:r>
              <a:rPr lang="es-MX" sz="2000" dirty="0" err="1"/>
              <a:t>subarcuata</a:t>
            </a:r>
            <a:r>
              <a:rPr lang="es-MX" sz="2000" dirty="0"/>
              <a:t>. 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Borde posterior:  </a:t>
            </a:r>
            <a:r>
              <a:rPr lang="es-MX" sz="2000" dirty="0"/>
              <a:t>1.- canal petroso </a:t>
            </a:r>
            <a:r>
              <a:rPr lang="es-MX" sz="2000" dirty="0" err="1"/>
              <a:t>Inf</a:t>
            </a:r>
            <a:r>
              <a:rPr lang="es-MX" sz="2000" dirty="0"/>
              <a:t>.  2.- Fosita petrosa  3.- Espina yugular  4.-  Ranura yugular, 5.- Carilla yugular y 6.- Canal petroso lateral</a:t>
            </a:r>
            <a:endParaRPr lang="es-ES" dirty="0">
              <a:solidFill>
                <a:srgbClr val="FF3300"/>
              </a:solidFill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89BF5788-7B7C-407B-985C-AB1088B0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1"/>
            <a:ext cx="8991600" cy="646331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/>
              <a:t>      Pirámide cuadrangular de base externa, orientada hacia adentro 	y abajo, Posee 4 caras, 4 bordes, una base y un vértice.</a:t>
            </a:r>
            <a:endParaRPr lang="es-ES"/>
          </a:p>
        </p:txBody>
      </p:sp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7D5301CC-1728-4480-9524-3985687B7A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0" y="4084638"/>
          <a:ext cx="3276600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Image" r:id="rId3" imgW="1652439" imgH="1399272" progId="Photoshop.Image.4">
                  <p:embed/>
                </p:oleObj>
              </mc:Choice>
              <mc:Fallback>
                <p:oleObj name="Image" r:id="rId3" imgW="1652439" imgH="1399272" progId="Photoshop.Image.4">
                  <p:embed/>
                  <p:pic>
                    <p:nvPicPr>
                      <p:cNvPr id="2" name="Object 7">
                        <a:extLst>
                          <a:ext uri="{FF2B5EF4-FFF2-40B4-BE49-F238E27FC236}">
                            <a16:creationId xmlns:a16="http://schemas.microsoft.com/office/drawing/2014/main" id="{7D5301CC-1728-4480-9524-3985687B7A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084638"/>
                        <a:ext cx="3276600" cy="27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8">
            <a:extLst>
              <a:ext uri="{FF2B5EF4-FFF2-40B4-BE49-F238E27FC236}">
                <a16:creationId xmlns:a16="http://schemas.microsoft.com/office/drawing/2014/main" id="{3ABA7A08-9570-4AEF-997B-B519D63FB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1600201"/>
          <a:ext cx="2743200" cy="253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Image" r:id="rId5" imgW="1321567" imgH="1219478" progId="Photoshop.Image.4">
                  <p:embed/>
                </p:oleObj>
              </mc:Choice>
              <mc:Fallback>
                <p:oleObj name="Image" r:id="rId5" imgW="1321567" imgH="1219478" progId="Photoshop.Image.4">
                  <p:embed/>
                  <p:pic>
                    <p:nvPicPr>
                      <p:cNvPr id="19462" name="Object 8">
                        <a:extLst>
                          <a:ext uri="{FF2B5EF4-FFF2-40B4-BE49-F238E27FC236}">
                            <a16:creationId xmlns:a16="http://schemas.microsoft.com/office/drawing/2014/main" id="{3ABA7A08-9570-4AEF-997B-B519D63FBD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600201"/>
                        <a:ext cx="2743200" cy="253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>
            <a:extLst>
              <a:ext uri="{FF2B5EF4-FFF2-40B4-BE49-F238E27FC236}">
                <a16:creationId xmlns:a16="http://schemas.microsoft.com/office/drawing/2014/main" id="{1479ECE5-0BC7-41D6-AC76-F2E1A5E5A6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057401"/>
          <a:ext cx="1828800" cy="178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Image" r:id="rId7" imgW="874778" imgH="856417" progId="Photoshop.Image.4">
                  <p:embed/>
                </p:oleObj>
              </mc:Choice>
              <mc:Fallback>
                <p:oleObj name="Image" r:id="rId7" imgW="874778" imgH="856417" progId="Photoshop.Image.4">
                  <p:embed/>
                  <p:pic>
                    <p:nvPicPr>
                      <p:cNvPr id="19463" name="Object 9">
                        <a:extLst>
                          <a:ext uri="{FF2B5EF4-FFF2-40B4-BE49-F238E27FC236}">
                            <a16:creationId xmlns:a16="http://schemas.microsoft.com/office/drawing/2014/main" id="{1479ECE5-0BC7-41D6-AC76-F2E1A5E5A6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057401"/>
                        <a:ext cx="1828800" cy="178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43FDED5-2702-4240-A425-0627F3650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3600" b="1">
                <a:solidFill>
                  <a:schemeClr val="tx2"/>
                </a:solidFill>
              </a:rPr>
              <a:t>Porción Petrosa </a:t>
            </a:r>
            <a:r>
              <a:rPr lang="es-MX" altLang="es-ES" sz="2800" b="1">
                <a:solidFill>
                  <a:schemeClr val="tx2"/>
                </a:solidFill>
              </a:rPr>
              <a:t>(Continúa) </a:t>
            </a:r>
            <a:endParaRPr lang="es-ES" altLang="es-ES" sz="2800" b="1">
              <a:solidFill>
                <a:schemeClr val="tx2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435675C-BFBC-4D8F-AFC5-B9A96DE3B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4495800" cy="6324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Vértice: </a:t>
            </a:r>
            <a:r>
              <a:rPr lang="es-MX" dirty="0"/>
              <a:t>  </a:t>
            </a:r>
            <a:r>
              <a:rPr lang="es-MX" sz="2000" dirty="0"/>
              <a:t>Orificio interno del</a:t>
            </a:r>
            <a:r>
              <a:rPr lang="es-MX" dirty="0"/>
              <a:t> </a:t>
            </a:r>
            <a:r>
              <a:rPr lang="es-MX" sz="2000" dirty="0"/>
              <a:t>Conducto </a:t>
            </a:r>
            <a:r>
              <a:rPr lang="es-MX" sz="2000" dirty="0" err="1"/>
              <a:t>Carotídeo</a:t>
            </a:r>
            <a:r>
              <a:rPr lang="es-MX" sz="2000" dirty="0"/>
              <a:t>  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Borde Anterior:  </a:t>
            </a:r>
            <a:r>
              <a:rPr lang="es-MX" sz="2000" dirty="0"/>
              <a:t>1.- Agujero </a:t>
            </a:r>
            <a:r>
              <a:rPr lang="es-MX" sz="2000" dirty="0" err="1"/>
              <a:t>razgado</a:t>
            </a:r>
            <a:r>
              <a:rPr lang="es-MX" sz="2000" dirty="0"/>
              <a:t> anterior.  2.- Cisura de </a:t>
            </a:r>
            <a:r>
              <a:rPr lang="es-MX" sz="2000" dirty="0" err="1"/>
              <a:t>Glaser</a:t>
            </a:r>
            <a:r>
              <a:rPr lang="es-MX" sz="2000" dirty="0"/>
              <a:t>  3.- Conducto del músculo del martillo y , 5.- Trompa de Eustaquio (porción ósea.</a:t>
            </a:r>
            <a:endParaRPr lang="es-ES" dirty="0">
              <a:solidFill>
                <a:srgbClr val="FF3300"/>
              </a:solidFill>
            </a:endParaRP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Cara </a:t>
            </a:r>
            <a:r>
              <a:rPr lang="es-MX" dirty="0" err="1">
                <a:solidFill>
                  <a:srgbClr val="FF3300"/>
                </a:solidFill>
              </a:rPr>
              <a:t>Anteroinferior</a:t>
            </a:r>
            <a:r>
              <a:rPr lang="es-MX" sz="2000" dirty="0"/>
              <a:t> : 1.- Pared anterior del conducto auditivo externo    2.- Superficie triangular (martillo) 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Borde Inferior: </a:t>
            </a:r>
            <a:r>
              <a:rPr lang="es-MX" sz="2000" dirty="0"/>
              <a:t>Cresta </a:t>
            </a:r>
            <a:r>
              <a:rPr lang="es-MX" sz="2000" dirty="0" err="1"/>
              <a:t>Petrea</a:t>
            </a:r>
            <a:r>
              <a:rPr lang="es-MX" sz="2000" dirty="0"/>
              <a:t> y Apófisis vaginal.</a:t>
            </a:r>
          </a:p>
          <a:p>
            <a:pPr marL="195263" indent="-195263">
              <a:spcBef>
                <a:spcPct val="20000"/>
              </a:spcBef>
              <a:defRPr/>
            </a:pPr>
            <a:r>
              <a:rPr lang="es-MX" dirty="0">
                <a:solidFill>
                  <a:srgbClr val="FF3300"/>
                </a:solidFill>
              </a:rPr>
              <a:t>Cara </a:t>
            </a:r>
            <a:r>
              <a:rPr lang="es-MX" dirty="0" err="1">
                <a:solidFill>
                  <a:srgbClr val="FF3300"/>
                </a:solidFill>
              </a:rPr>
              <a:t>Posteroinferior</a:t>
            </a:r>
            <a:r>
              <a:rPr lang="es-MX" sz="2000" dirty="0"/>
              <a:t>:  1.- Apófisis estiloides.  2.-Agujero </a:t>
            </a:r>
            <a:r>
              <a:rPr lang="es-MX" sz="2000" dirty="0" err="1"/>
              <a:t>estilomastoideo</a:t>
            </a:r>
            <a:r>
              <a:rPr lang="es-MX" sz="2000" dirty="0"/>
              <a:t>  3.- Fosa yugular 4.- Orificio inferior del conducto </a:t>
            </a:r>
            <a:r>
              <a:rPr lang="es-MX" sz="2000" dirty="0" err="1"/>
              <a:t>Carotídeo</a:t>
            </a:r>
            <a:r>
              <a:rPr lang="es-MX" sz="2000" dirty="0"/>
              <a:t>.  5.- Cresta y orificio para el nervio de Jacobson </a:t>
            </a:r>
          </a:p>
        </p:txBody>
      </p:sp>
      <p:graphicFrame>
        <p:nvGraphicFramePr>
          <p:cNvPr id="20484" name="Object 6">
            <a:extLst>
              <a:ext uri="{FF2B5EF4-FFF2-40B4-BE49-F238E27FC236}">
                <a16:creationId xmlns:a16="http://schemas.microsoft.com/office/drawing/2014/main" id="{0D3E371C-0C06-4762-B457-7452768650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533400"/>
          <a:ext cx="26733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Image" r:id="rId3" imgW="1158438" imgH="1618628" progId="Photoshop.Image.4">
                  <p:embed/>
                </p:oleObj>
              </mc:Choice>
              <mc:Fallback>
                <p:oleObj name="Image" r:id="rId3" imgW="1158438" imgH="1618628" progId="Photoshop.Image.4">
                  <p:embed/>
                  <p:pic>
                    <p:nvPicPr>
                      <p:cNvPr id="20484" name="Object 6">
                        <a:extLst>
                          <a:ext uri="{FF2B5EF4-FFF2-40B4-BE49-F238E27FC236}">
                            <a16:creationId xmlns:a16="http://schemas.microsoft.com/office/drawing/2014/main" id="{0D3E371C-0C06-4762-B457-7452768650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33400"/>
                        <a:ext cx="26733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7">
            <a:extLst>
              <a:ext uri="{FF2B5EF4-FFF2-40B4-BE49-F238E27FC236}">
                <a16:creationId xmlns:a16="http://schemas.microsoft.com/office/drawing/2014/main" id="{43A13266-BADE-47C6-B9F4-9D9D7C7C72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202114"/>
          <a:ext cx="3962400" cy="265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Image" r:id="rId5" imgW="1194493" imgH="800282" progId="Photoshop.Image.4">
                  <p:embed/>
                </p:oleObj>
              </mc:Choice>
              <mc:Fallback>
                <p:oleObj name="Image" r:id="rId5" imgW="1194493" imgH="800282" progId="Photoshop.Image.4">
                  <p:embed/>
                  <p:pic>
                    <p:nvPicPr>
                      <p:cNvPr id="20485" name="Object 7">
                        <a:extLst>
                          <a:ext uri="{FF2B5EF4-FFF2-40B4-BE49-F238E27FC236}">
                            <a16:creationId xmlns:a16="http://schemas.microsoft.com/office/drawing/2014/main" id="{43A13266-BADE-47C6-B9F4-9D9D7C7C72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202114"/>
                        <a:ext cx="3962400" cy="265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8">
            <a:extLst>
              <a:ext uri="{FF2B5EF4-FFF2-40B4-BE49-F238E27FC236}">
                <a16:creationId xmlns:a16="http://schemas.microsoft.com/office/drawing/2014/main" id="{6AEA0FD8-CC04-4114-AB26-E1E3423698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5800" y="1952625"/>
          <a:ext cx="2362200" cy="21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Image" r:id="rId7" imgW="1321567" imgH="1219478" progId="Photoshop.Image.4">
                  <p:embed/>
                </p:oleObj>
              </mc:Choice>
              <mc:Fallback>
                <p:oleObj name="Image" r:id="rId7" imgW="1321567" imgH="1219478" progId="Photoshop.Image.4">
                  <p:embed/>
                  <p:pic>
                    <p:nvPicPr>
                      <p:cNvPr id="20486" name="Object 8">
                        <a:extLst>
                          <a:ext uri="{FF2B5EF4-FFF2-40B4-BE49-F238E27FC236}">
                            <a16:creationId xmlns:a16="http://schemas.microsoft.com/office/drawing/2014/main" id="{6AEA0FD8-CC04-4114-AB26-E1E3423698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1952625"/>
                        <a:ext cx="2362200" cy="217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>
            <a:extLst>
              <a:ext uri="{FF2B5EF4-FFF2-40B4-BE49-F238E27FC236}">
                <a16:creationId xmlns:a16="http://schemas.microsoft.com/office/drawing/2014/main" id="{1DDE192D-AD00-4FFF-A8EB-D981DEF745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/>
              <a:t>Hueso Frontal</a:t>
            </a:r>
            <a:endParaRPr lang="es-ES" altLang="es-ES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777C884B-602A-40C2-B4C2-9FCED5E44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b="1">
                <a:solidFill>
                  <a:schemeClr val="tx2"/>
                </a:solidFill>
              </a:rPr>
              <a:t>HUESO FRONTAL</a:t>
            </a:r>
            <a:endParaRPr lang="es-ES" altLang="es-ES" b="1">
              <a:solidFill>
                <a:schemeClr val="tx2"/>
              </a:solidFill>
            </a:endParaRP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B9F1C4F0-DF6F-4233-85E5-3E4CA6C78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62200"/>
            <a:ext cx="4191000" cy="4495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18900000" scaled="1"/>
          </a:gradFill>
          <a:ln w="76200" cmpd="tri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 sz="2800"/>
              <a:t>Cara Externa:</a:t>
            </a:r>
          </a:p>
          <a:p>
            <a:pPr lvl="1" eaLnBrk="1" hangingPunct="1"/>
            <a:r>
              <a:rPr lang="es-MX" altLang="es-ES" sz="2000" b="1"/>
              <a:t>Sutura metópica y glabela</a:t>
            </a:r>
          </a:p>
          <a:p>
            <a:pPr lvl="1" eaLnBrk="1" hangingPunct="1"/>
            <a:r>
              <a:rPr lang="es-MX" altLang="es-ES" sz="2000" b="1"/>
              <a:t>Gibas frontales y arcos superciliares </a:t>
            </a:r>
          </a:p>
          <a:p>
            <a:pPr lvl="1" eaLnBrk="1" hangingPunct="1"/>
            <a:r>
              <a:rPr lang="es-MX" altLang="es-ES" sz="2000" b="1"/>
              <a:t>Cresta y carilla temporal</a:t>
            </a:r>
          </a:p>
          <a:p>
            <a:pPr eaLnBrk="1" hangingPunct="1"/>
            <a:r>
              <a:rPr lang="es-MX" altLang="es-ES" sz="2800"/>
              <a:t>Cara Interna:</a:t>
            </a:r>
          </a:p>
          <a:p>
            <a:pPr lvl="1" eaLnBrk="1" hangingPunct="1"/>
            <a:r>
              <a:rPr lang="es-MX" altLang="es-ES" sz="2000" b="1"/>
              <a:t>Canal (seno long. Sup)</a:t>
            </a:r>
          </a:p>
          <a:p>
            <a:pPr lvl="1" eaLnBrk="1" hangingPunct="1"/>
            <a:r>
              <a:rPr lang="es-MX" altLang="es-ES" sz="2000" b="1"/>
              <a:t>Cresta (hoz) </a:t>
            </a:r>
          </a:p>
          <a:p>
            <a:pPr lvl="1" eaLnBrk="1" hangingPunct="1"/>
            <a:r>
              <a:rPr lang="es-MX" altLang="es-ES" sz="2000" b="1"/>
              <a:t>Agujero ciego (sperino)</a:t>
            </a:r>
          </a:p>
          <a:p>
            <a:pPr lvl="1" eaLnBrk="1" hangingPunct="1"/>
            <a:r>
              <a:rPr lang="es-MX" altLang="es-ES" sz="2000" b="1"/>
              <a:t>Fosas frontales</a:t>
            </a:r>
          </a:p>
          <a:p>
            <a:pPr lvl="1" eaLnBrk="1" hangingPunct="1"/>
            <a:r>
              <a:rPr lang="es-MX" altLang="es-ES" sz="2000" b="1"/>
              <a:t>Fosetas (Pachioni)</a:t>
            </a:r>
            <a:endParaRPr lang="es-ES" altLang="es-ES" sz="2400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1C6FADCD-99CA-445A-B7CD-1ACE00C7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01"/>
            <a:ext cx="8610600" cy="83099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/>
              <a:t>(Plano, impar, Parte.: anterior del cráneo, ( base y bóveda)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ES" sz="2400" b="1"/>
              <a:t>    2 porciones: vertical y horizontal: </a:t>
            </a:r>
            <a:endParaRPr lang="es-ES" altLang="es-ES" sz="2400" b="1"/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CCE40487-A9BD-4AEA-9746-FD51814A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MX" altLang="es-ES" sz="2400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B6E5389E-1681-4ADF-850F-D3DEF58A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5001"/>
            <a:ext cx="3321050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/>
              <a:t>PORCION VERTICAL</a:t>
            </a:r>
            <a:endParaRPr lang="es-ES" altLang="es-ES" sz="2400" b="1"/>
          </a:p>
        </p:txBody>
      </p:sp>
      <p:graphicFrame>
        <p:nvGraphicFramePr>
          <p:cNvPr id="3080" name="Object 10">
            <a:extLst>
              <a:ext uri="{FF2B5EF4-FFF2-40B4-BE49-F238E27FC236}">
                <a16:creationId xmlns:a16="http://schemas.microsoft.com/office/drawing/2014/main" id="{969D504D-D2B7-4CD3-88D2-159D7DD023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1676400"/>
          <a:ext cx="3810000" cy="27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3" imgW="1932763" imgH="1411585" progId="Photoshop.Image.4">
                  <p:embed/>
                </p:oleObj>
              </mc:Choice>
              <mc:Fallback>
                <p:oleObj name="Image" r:id="rId3" imgW="1932763" imgH="1411585" progId="Photoshop.Image.4">
                  <p:embed/>
                  <p:pic>
                    <p:nvPicPr>
                      <p:cNvPr id="3080" name="Object 10">
                        <a:extLst>
                          <a:ext uri="{FF2B5EF4-FFF2-40B4-BE49-F238E27FC236}">
                            <a16:creationId xmlns:a16="http://schemas.microsoft.com/office/drawing/2014/main" id="{969D504D-D2B7-4CD3-88D2-159D7DD023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676400"/>
                        <a:ext cx="3810000" cy="278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12">
            <a:extLst>
              <a:ext uri="{FF2B5EF4-FFF2-40B4-BE49-F238E27FC236}">
                <a16:creationId xmlns:a16="http://schemas.microsoft.com/office/drawing/2014/main" id="{A6D500F8-0A55-4B94-A3DF-78E6BA8E8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395788"/>
          <a:ext cx="3505200" cy="246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5" imgW="2950720" imgH="2462997" progId="Photoshop.Image.4">
                  <p:embed/>
                </p:oleObj>
              </mc:Choice>
              <mc:Fallback>
                <p:oleObj name="Image" r:id="rId5" imgW="2950720" imgH="2462997" progId="Photoshop.Image.4">
                  <p:embed/>
                  <p:pic>
                    <p:nvPicPr>
                      <p:cNvPr id="3081" name="Object 12">
                        <a:extLst>
                          <a:ext uri="{FF2B5EF4-FFF2-40B4-BE49-F238E27FC236}">
                            <a16:creationId xmlns:a16="http://schemas.microsoft.com/office/drawing/2014/main" id="{A6D500F8-0A55-4B94-A3DF-78E6BA8E8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395788"/>
                        <a:ext cx="3505200" cy="246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1C2B902-4C69-400A-A2C8-AAEB79A80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/>
              <a:t>Cráneo</a:t>
            </a:r>
            <a:endParaRPr lang="es-ES" altLang="es-ES"/>
          </a:p>
        </p:txBody>
      </p:sp>
      <p:graphicFrame>
        <p:nvGraphicFramePr>
          <p:cNvPr id="21507" name="Object 4">
            <a:extLst>
              <a:ext uri="{FF2B5EF4-FFF2-40B4-BE49-F238E27FC236}">
                <a16:creationId xmlns:a16="http://schemas.microsoft.com/office/drawing/2014/main" id="{A9BC3B06-97A5-48DA-91C9-8FA2689BE0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838200"/>
          <a:ext cx="4087813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Image" r:id="rId3" imgW="2130917" imgH="3018293" progId="Photoshop.Image.4">
                  <p:embed/>
                </p:oleObj>
              </mc:Choice>
              <mc:Fallback>
                <p:oleObj name="Image" r:id="rId3" imgW="2130917" imgH="3018293" progId="Photoshop.Image.4">
                  <p:embed/>
                  <p:pic>
                    <p:nvPicPr>
                      <p:cNvPr id="21507" name="Object 4">
                        <a:extLst>
                          <a:ext uri="{FF2B5EF4-FFF2-40B4-BE49-F238E27FC236}">
                            <a16:creationId xmlns:a16="http://schemas.microsoft.com/office/drawing/2014/main" id="{A9BC3B06-97A5-48DA-91C9-8FA2689BE0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838200"/>
                        <a:ext cx="4087813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5">
            <a:extLst>
              <a:ext uri="{FF2B5EF4-FFF2-40B4-BE49-F238E27FC236}">
                <a16:creationId xmlns:a16="http://schemas.microsoft.com/office/drawing/2014/main" id="{2762CC74-CFAC-4476-B532-57D1E55D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43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MX" altLang="es-ES" sz="2400"/>
          </a:p>
        </p:txBody>
      </p:sp>
      <p:graphicFrame>
        <p:nvGraphicFramePr>
          <p:cNvPr id="21509" name="Object 6">
            <a:extLst>
              <a:ext uri="{FF2B5EF4-FFF2-40B4-BE49-F238E27FC236}">
                <a16:creationId xmlns:a16="http://schemas.microsoft.com/office/drawing/2014/main" id="{6783BCE8-E03C-4439-86C6-BEAE44B33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1057276"/>
          <a:ext cx="5181600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Image" r:id="rId5" imgW="2572953" imgH="2511982" progId="Photoshop.Image.4">
                  <p:embed/>
                </p:oleObj>
              </mc:Choice>
              <mc:Fallback>
                <p:oleObj name="Image" r:id="rId5" imgW="2572953" imgH="2511982" progId="Photoshop.Image.4">
                  <p:embed/>
                  <p:pic>
                    <p:nvPicPr>
                      <p:cNvPr id="21509" name="Object 6">
                        <a:extLst>
                          <a:ext uri="{FF2B5EF4-FFF2-40B4-BE49-F238E27FC236}">
                            <a16:creationId xmlns:a16="http://schemas.microsoft.com/office/drawing/2014/main" id="{6783BCE8-E03C-4439-86C6-BEAE44B33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57276"/>
                        <a:ext cx="5181600" cy="505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Line 7">
            <a:extLst>
              <a:ext uri="{FF2B5EF4-FFF2-40B4-BE49-F238E27FC236}">
                <a16:creationId xmlns:a16="http://schemas.microsoft.com/office/drawing/2014/main" id="{79B675FD-0C8B-4690-936A-47B4B2E2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286000"/>
            <a:ext cx="495300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20A52B47-0B96-4F02-9EF7-86B094860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590800"/>
            <a:ext cx="434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8A6D8B5A-6C97-4CF0-B4E7-768418E5A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1" y="1295400"/>
          <a:ext cx="42148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Image" r:id="rId3" imgW="2408333" imgH="2960366" progId="Photoshop.Image.4">
                  <p:embed/>
                </p:oleObj>
              </mc:Choice>
              <mc:Fallback>
                <p:oleObj name="Image" r:id="rId3" imgW="2408333" imgH="2960366" progId="Photoshop.Image.4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8A6D8B5A-6C97-4CF0-B4E7-768418E5A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295400"/>
                        <a:ext cx="4214813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>
            <a:extLst>
              <a:ext uri="{FF2B5EF4-FFF2-40B4-BE49-F238E27FC236}">
                <a16:creationId xmlns:a16="http://schemas.microsoft.com/office/drawing/2014/main" id="{6A2190CF-1173-4B47-8FAD-5FCF4C61BB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/>
              <a:t>Bóveda (Superficie externa)</a:t>
            </a:r>
            <a:endParaRPr lang="es-ES" altLang="es-ES"/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25B4E137-59D3-4BDA-8CF9-831A394CEB1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1143000"/>
            <a:ext cx="4495800" cy="5486400"/>
          </a:xfrm>
        </p:spPr>
        <p:txBody>
          <a:bodyPr/>
          <a:lstStyle/>
          <a:p>
            <a:pPr eaLnBrk="1" hangingPunct="1"/>
            <a:r>
              <a:rPr lang="es-MX" altLang="es-ES" sz="2400" b="1">
                <a:solidFill>
                  <a:srgbClr val="FF3300"/>
                </a:solidFill>
              </a:rPr>
              <a:t>Límites</a:t>
            </a:r>
            <a:r>
              <a:rPr lang="es-MX" altLang="es-ES" sz="2400"/>
              <a:t>:  </a:t>
            </a:r>
          </a:p>
          <a:p>
            <a:pPr eaLnBrk="1" hangingPunct="1">
              <a:buFontTx/>
              <a:buNone/>
            </a:pPr>
            <a:r>
              <a:rPr lang="es-MX" altLang="es-ES" sz="2000" b="1">
                <a:solidFill>
                  <a:schemeClr val="accent2"/>
                </a:solidFill>
              </a:rPr>
              <a:t>De adelante a atrás</a:t>
            </a:r>
            <a:r>
              <a:rPr lang="es-MX" altLang="es-ES" sz="2000" b="1"/>
              <a:t>   de: protube rancia frontal media a  Protuberancia occipital externa.</a:t>
            </a:r>
          </a:p>
          <a:p>
            <a:pPr eaLnBrk="1" hangingPunct="1">
              <a:buFontTx/>
              <a:buNone/>
            </a:pPr>
            <a:r>
              <a:rPr lang="es-MX" altLang="es-ES" sz="2000" b="1"/>
              <a:t> </a:t>
            </a:r>
            <a:r>
              <a:rPr lang="es-MX" altLang="es-ES" sz="2000" b="1">
                <a:solidFill>
                  <a:schemeClr val="accent2"/>
                </a:solidFill>
              </a:rPr>
              <a:t>Lateralmente:</a:t>
            </a:r>
            <a:r>
              <a:rPr lang="es-MX" altLang="es-ES" sz="2000" b="1"/>
              <a:t> de una línea temporal superior a la otra. </a:t>
            </a:r>
          </a:p>
          <a:p>
            <a:pPr eaLnBrk="1" hangingPunct="1"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Estructuras:</a:t>
            </a:r>
          </a:p>
          <a:p>
            <a:pPr eaLnBrk="1" hangingPunct="1">
              <a:buFontTx/>
              <a:buNone/>
            </a:pPr>
            <a:r>
              <a:rPr lang="es-MX" altLang="es-ES" sz="2000" b="1">
                <a:solidFill>
                  <a:schemeClr val="accent2"/>
                </a:solidFill>
              </a:rPr>
              <a:t>Línea Media</a:t>
            </a:r>
            <a:r>
              <a:rPr lang="es-MX" altLang="es-ES" sz="2000" b="1"/>
              <a:t>:  a).- Sutura metópica, b).- Bregma,  c).- Sutura sagital, d).- Lambda y concha occipital</a:t>
            </a:r>
          </a:p>
          <a:p>
            <a:pPr eaLnBrk="1" hangingPunct="1">
              <a:buFontTx/>
              <a:buNone/>
            </a:pPr>
            <a:r>
              <a:rPr lang="es-MX" altLang="es-ES" sz="2000" b="1">
                <a:solidFill>
                  <a:schemeClr val="accent2"/>
                </a:solidFill>
              </a:rPr>
              <a:t>A los lados</a:t>
            </a:r>
            <a:r>
              <a:rPr lang="es-MX" altLang="es-ES" sz="2000" b="1"/>
              <a:t>: a).- Protuberancias frontales, b).- Sutura coronal, C.- Protuberancias parietales,  con su agujero parietal, d).- Sutura Lambdoidea y e).- Protuberancias occipitales</a:t>
            </a:r>
            <a:endParaRPr lang="es-ES" altLang="es-ES" sz="20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D2E8217-D22A-4611-BBBD-580778364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noFill/>
        </p:spPr>
        <p:txBody>
          <a:bodyPr/>
          <a:lstStyle/>
          <a:p>
            <a:pPr eaLnBrk="1" hangingPunct="1"/>
            <a:r>
              <a:rPr lang="es-MX" altLang="es-ES" sz="3600"/>
              <a:t>Bóveda (Sup. Interna)</a:t>
            </a:r>
            <a:endParaRPr lang="es-ES" altLang="es-ES" sz="36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C8AF0BB-5756-4708-AC64-56DDDD6CC8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685800"/>
            <a:ext cx="4572000" cy="5943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s-MX" altLang="es-ES" sz="2400" b="1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es-MX" altLang="es-ES" sz="2400" b="1">
                <a:solidFill>
                  <a:schemeClr val="accent2"/>
                </a:solidFill>
              </a:rPr>
              <a:t>a).- Línea Media:</a:t>
            </a:r>
            <a:r>
              <a:rPr lang="es-MX" altLang="es-ES" sz="2400" b="1"/>
              <a:t>  Cresta frontal (Hoz del cerebro) y canal longitudinal (seno sagital Sup.)</a:t>
            </a:r>
          </a:p>
          <a:p>
            <a:pPr eaLnBrk="1" hangingPunct="1">
              <a:buFontTx/>
              <a:buNone/>
            </a:pPr>
            <a:r>
              <a:rPr lang="es-MX" altLang="es-ES" sz="2400" b="1">
                <a:solidFill>
                  <a:schemeClr val="accent2"/>
                </a:solidFill>
              </a:rPr>
              <a:t>b).- A los lados</a:t>
            </a:r>
            <a:r>
              <a:rPr lang="es-MX" altLang="es-ES" sz="2400" b="1"/>
              <a:t>:                              --  Fosas frontales,                     --  Fosas parietales con: agujero parietal  (vena emisaria) y fositas para granulaciones de Pacchioni.       --  Fosa cerebral del occipital.  Suturas frontoparietal (Coronal) y parieto occipital (Lambdoidea)</a:t>
            </a:r>
            <a:endParaRPr lang="es-ES" altLang="es-ES" sz="2400" b="1"/>
          </a:p>
        </p:txBody>
      </p:sp>
      <p:graphicFrame>
        <p:nvGraphicFramePr>
          <p:cNvPr id="23556" name="Object 5">
            <a:extLst>
              <a:ext uri="{FF2B5EF4-FFF2-40B4-BE49-F238E27FC236}">
                <a16:creationId xmlns:a16="http://schemas.microsoft.com/office/drawing/2014/main" id="{B9914F3B-8F96-44D8-BB45-3833BFA899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990600"/>
          <a:ext cx="427831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Image" r:id="rId3" imgW="2536585" imgH="3027183" progId="Photoshop.Image.4">
                  <p:embed/>
                </p:oleObj>
              </mc:Choice>
              <mc:Fallback>
                <p:oleObj name="Image" r:id="rId3" imgW="2536585" imgH="3027183" progId="Photoshop.Image.4">
                  <p:embed/>
                  <p:pic>
                    <p:nvPicPr>
                      <p:cNvPr id="23556" name="Object 5">
                        <a:extLst>
                          <a:ext uri="{FF2B5EF4-FFF2-40B4-BE49-F238E27FC236}">
                            <a16:creationId xmlns:a16="http://schemas.microsoft.com/office/drawing/2014/main" id="{B9914F3B-8F96-44D8-BB45-3833BFA899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990600"/>
                        <a:ext cx="4278312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609F0C4-6F0C-4042-9FEC-AF53D2B7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noFill/>
        </p:spPr>
        <p:txBody>
          <a:bodyPr/>
          <a:lstStyle/>
          <a:p>
            <a:pPr eaLnBrk="1" hangingPunct="1"/>
            <a:r>
              <a:rPr lang="es-MX" altLang="es-ES" sz="3600"/>
              <a:t>Base del Cráneo  (Superficie Interna)</a:t>
            </a:r>
            <a:endParaRPr lang="es-ES" altLang="es-ES" sz="360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630281C-B34E-4AA2-A8CB-371B6E49F3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90600"/>
            <a:ext cx="4800600" cy="58674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Anterior</a:t>
            </a:r>
            <a:r>
              <a:rPr lang="es-MX" altLang="es-ES" b="1">
                <a:solidFill>
                  <a:srgbClr val="FF3300"/>
                </a:solidFill>
              </a:rPr>
              <a:t>   </a:t>
            </a:r>
            <a:r>
              <a:rPr lang="es-MX" altLang="es-ES" sz="2400" b="1">
                <a:solidFill>
                  <a:schemeClr val="accent2"/>
                </a:solidFill>
              </a:rPr>
              <a:t>a).- </a:t>
            </a:r>
            <a:r>
              <a:rPr lang="es-MX" altLang="es-ES" sz="2000" b="1">
                <a:solidFill>
                  <a:schemeClr val="accent2"/>
                </a:solidFill>
              </a:rPr>
              <a:t>Línea Media:</a:t>
            </a:r>
            <a:r>
              <a:rPr lang="es-MX" altLang="es-ES" sz="2400" b="1"/>
              <a:t>  </a:t>
            </a:r>
            <a:r>
              <a:rPr lang="es-MX" altLang="es-ES" sz="2000" b="1"/>
              <a:t>Agujero ciego, apófisis Cristagalli y canal óptico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sz="2400" b="1">
                <a:solidFill>
                  <a:schemeClr val="accent2"/>
                </a:solidFill>
              </a:rPr>
              <a:t>b).- </a:t>
            </a:r>
            <a:r>
              <a:rPr lang="es-MX" altLang="es-ES" sz="2000" b="1">
                <a:solidFill>
                  <a:schemeClr val="accent2"/>
                </a:solidFill>
              </a:rPr>
              <a:t>A los lados</a:t>
            </a:r>
            <a:r>
              <a:rPr lang="es-MX" altLang="es-ES" sz="2000" b="1"/>
              <a:t>:</a:t>
            </a:r>
            <a:r>
              <a:rPr lang="es-MX" altLang="es-ES" sz="2400" b="1"/>
              <a:t>   </a:t>
            </a:r>
            <a:r>
              <a:rPr lang="es-MX" altLang="es-ES" sz="2000" b="1"/>
              <a:t>Canales Olfatorios, Hendidura y agujero etmoidal, sutura frontoetmoidal y Gibas orbitarias</a:t>
            </a:r>
            <a:r>
              <a:rPr lang="es-MX" altLang="es-ES" sz="2400" b="1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Medio</a:t>
            </a:r>
            <a:r>
              <a:rPr lang="es-MX" altLang="es-ES" b="1">
                <a:solidFill>
                  <a:srgbClr val="FF3300"/>
                </a:solidFill>
              </a:rPr>
              <a:t> </a:t>
            </a:r>
            <a:r>
              <a:rPr lang="es-MX" altLang="es-ES" sz="2400" b="1"/>
              <a:t>   </a:t>
            </a:r>
            <a:r>
              <a:rPr lang="es-MX" altLang="es-ES" sz="2400" b="1">
                <a:solidFill>
                  <a:schemeClr val="accent2"/>
                </a:solidFill>
              </a:rPr>
              <a:t>a).- </a:t>
            </a:r>
            <a:r>
              <a:rPr lang="es-MX" altLang="es-ES" sz="2000" b="1">
                <a:solidFill>
                  <a:schemeClr val="accent2"/>
                </a:solidFill>
              </a:rPr>
              <a:t>Línea Media</a:t>
            </a:r>
            <a:r>
              <a:rPr lang="es-MX" altLang="es-ES" sz="2000" b="1"/>
              <a:t>  Silla Turca, lámina cuadrilatera, clinoides ant y post. y Canal Cavernoso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MX" altLang="es-ES" sz="2000" b="1">
                <a:solidFill>
                  <a:schemeClr val="accent2"/>
                </a:solidFill>
              </a:rPr>
              <a:t>b).- A los lados</a:t>
            </a:r>
            <a:r>
              <a:rPr lang="es-MX" altLang="es-ES" sz="2000" b="1"/>
              <a:t>: Fosas esfeno-temporales,   1.-  fosa de gasser   	                          2.- Henddidura esfenoidal,                  3.- Agujero redondo mayor                 4.- Agujero oval                                    5.- Conducto innominado de Arnold,        6.- Agujero redondo menor                 7.- Agujero de Vesalio                          8.- Hiato de Falopio y accesorios        9.-  Agujero Razgado anterior          10.- Conducto carotídeo. </a:t>
            </a:r>
          </a:p>
        </p:txBody>
      </p:sp>
      <p:graphicFrame>
        <p:nvGraphicFramePr>
          <p:cNvPr id="24580" name="Object 6">
            <a:extLst>
              <a:ext uri="{FF2B5EF4-FFF2-40B4-BE49-F238E27FC236}">
                <a16:creationId xmlns:a16="http://schemas.microsoft.com/office/drawing/2014/main" id="{26310660-51EE-406B-A0A8-2BAAF0C2CC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6200" y="762000"/>
          <a:ext cx="4241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Image" r:id="rId3" imgW="2338217" imgH="3024390" progId="Photoshop.Image.4">
                  <p:embed/>
                </p:oleObj>
              </mc:Choice>
              <mc:Fallback>
                <p:oleObj name="Image" r:id="rId3" imgW="2338217" imgH="3024390" progId="Photoshop.Image.4">
                  <p:embed/>
                  <p:pic>
                    <p:nvPicPr>
                      <p:cNvPr id="24580" name="Object 6">
                        <a:extLst>
                          <a:ext uri="{FF2B5EF4-FFF2-40B4-BE49-F238E27FC236}">
                            <a16:creationId xmlns:a16="http://schemas.microsoft.com/office/drawing/2014/main" id="{26310660-51EE-406B-A0A8-2BAAF0C2CC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200" y="762000"/>
                        <a:ext cx="42418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7">
            <a:extLst>
              <a:ext uri="{FF2B5EF4-FFF2-40B4-BE49-F238E27FC236}">
                <a16:creationId xmlns:a16="http://schemas.microsoft.com/office/drawing/2014/main" id="{58CE1C32-C8EE-4982-B627-D17F1DA6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33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3 compartimentos: Anterior, Medio y Posterior</a:t>
            </a:r>
            <a:endParaRPr lang="es-ES" altLang="es-ES" sz="2400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D26D82D-A266-4EA4-B7C5-46AD65E8A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noFill/>
        </p:spPr>
        <p:txBody>
          <a:bodyPr/>
          <a:lstStyle/>
          <a:p>
            <a:pPr eaLnBrk="1" hangingPunct="1"/>
            <a:r>
              <a:rPr lang="es-MX" altLang="es-ES" sz="3600"/>
              <a:t>Base del Cráneo  (</a:t>
            </a:r>
            <a:r>
              <a:rPr lang="es-MX" altLang="es-ES" sz="2800"/>
              <a:t>Continúa)</a:t>
            </a:r>
            <a:endParaRPr lang="es-ES" altLang="es-ES" sz="36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DBF9ED5-034F-4BE7-A4A9-2F549CEB74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09600"/>
            <a:ext cx="4800600" cy="6248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sz="3200" b="1">
                <a:solidFill>
                  <a:srgbClr val="FF3300"/>
                </a:solidFill>
              </a:rPr>
              <a:t>Compartimento Posterior   </a:t>
            </a:r>
            <a:r>
              <a:rPr lang="es-MX" altLang="es-ES" b="1">
                <a:solidFill>
                  <a:schemeClr val="accent2"/>
                </a:solidFill>
              </a:rPr>
              <a:t>a).- </a:t>
            </a:r>
            <a:r>
              <a:rPr lang="es-MX" altLang="es-ES" sz="2400" b="1">
                <a:solidFill>
                  <a:schemeClr val="accent2"/>
                </a:solidFill>
              </a:rPr>
              <a:t>Línea Media:</a:t>
            </a:r>
            <a:r>
              <a:rPr lang="es-MX" altLang="es-ES" b="1"/>
              <a:t>  </a:t>
            </a:r>
            <a:r>
              <a:rPr lang="es-MX" altLang="es-ES" sz="2400" b="1"/>
              <a:t>1.- Canal Basilar,  Agujero Occipital, Cresta Occipital interna y Protuberancia occipital interna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ES" b="1">
                <a:solidFill>
                  <a:schemeClr val="accent2"/>
                </a:solidFill>
              </a:rPr>
              <a:t>b).- </a:t>
            </a:r>
            <a:r>
              <a:rPr lang="es-MX" altLang="es-ES" sz="2400" b="1">
                <a:solidFill>
                  <a:schemeClr val="accent2"/>
                </a:solidFill>
              </a:rPr>
              <a:t>A los lados</a:t>
            </a:r>
            <a:r>
              <a:rPr lang="es-MX" altLang="es-ES" sz="2400" b="1"/>
              <a:t>:</a:t>
            </a:r>
            <a:r>
              <a:rPr lang="es-MX" altLang="es-ES" b="1"/>
              <a:t>   </a:t>
            </a:r>
            <a:r>
              <a:rPr lang="es-MX" altLang="es-ES" sz="2400" b="1"/>
              <a:t>a).- Fosas cerebelosas, b).- Canal petroso superior, c).- Canal Lateral (Porción horizontal y porción descendente) d).- Conducto auditivo interno,  e).- Acueducto del vestíbulo f).- Agujero condíleo anterior  h).- A. Condíleo posterior,  i).- Agujero mastoideo  j).- Ahujero Razgado posterior. </a:t>
            </a:r>
            <a:endParaRPr lang="es-MX" altLang="es-ES" b="1"/>
          </a:p>
        </p:txBody>
      </p:sp>
      <p:graphicFrame>
        <p:nvGraphicFramePr>
          <p:cNvPr id="25604" name="Object 5">
            <a:extLst>
              <a:ext uri="{FF2B5EF4-FFF2-40B4-BE49-F238E27FC236}">
                <a16:creationId xmlns:a16="http://schemas.microsoft.com/office/drawing/2014/main" id="{EDDF9252-8A27-4C8D-9707-73324795B0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76" y="762000"/>
          <a:ext cx="4302125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Image" r:id="rId3" imgW="2338217" imgH="3024390" progId="Photoshop.Image.4">
                  <p:embed/>
                </p:oleObj>
              </mc:Choice>
              <mc:Fallback>
                <p:oleObj name="Image" r:id="rId3" imgW="2338217" imgH="3024390" progId="Photoshop.Image.4">
                  <p:embed/>
                  <p:pic>
                    <p:nvPicPr>
                      <p:cNvPr id="25604" name="Object 5">
                        <a:extLst>
                          <a:ext uri="{FF2B5EF4-FFF2-40B4-BE49-F238E27FC236}">
                            <a16:creationId xmlns:a16="http://schemas.microsoft.com/office/drawing/2014/main" id="{EDDF9252-8A27-4C8D-9707-73324795B0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76" y="762000"/>
                        <a:ext cx="4302125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0AAC4CD-DD7D-4939-9E07-CECD06186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</p:spPr>
        <p:txBody>
          <a:bodyPr/>
          <a:lstStyle/>
          <a:p>
            <a:pPr eaLnBrk="1" hangingPunct="1"/>
            <a:r>
              <a:rPr lang="es-MX" altLang="es-ES" sz="3600"/>
              <a:t>Base del Cráneo (Configuración externa)</a:t>
            </a:r>
            <a:endParaRPr lang="es-ES" altLang="es-ES" sz="3600"/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B3AAFBA5-6151-4866-B895-8C73DE752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69076" y="457200"/>
          <a:ext cx="40989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Image" r:id="rId3" imgW="2630875" imgH="3521043" progId="Photoshop.Image.4">
                  <p:embed/>
                </p:oleObj>
              </mc:Choice>
              <mc:Fallback>
                <p:oleObj name="Image" r:id="rId3" imgW="2630875" imgH="3521043" progId="Photoshop.Image.4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B3AAFBA5-6151-4866-B895-8C73DE752F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6" y="457200"/>
                        <a:ext cx="409892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>
            <a:extLst>
              <a:ext uri="{FF2B5EF4-FFF2-40B4-BE49-F238E27FC236}">
                <a16:creationId xmlns:a16="http://schemas.microsoft.com/office/drawing/2014/main" id="{5051E201-300F-4BFA-A4B8-E1BB3605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1.- Zona Anterior (Facial): </a:t>
            </a:r>
            <a:r>
              <a:rPr lang="es-MX" altLang="es-ES" sz="2000" b="1"/>
              <a:t>Oculta (huesos de la cara)</a:t>
            </a:r>
            <a:endParaRPr lang="es-MX" altLang="es-ES" sz="2400" b="1">
              <a:solidFill>
                <a:srgbClr val="FF3300"/>
              </a:solidFill>
            </a:endParaRPr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59619953-F01A-4185-983C-4A6B44E35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2819400"/>
            <a:ext cx="4191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D4A8149D-154F-420C-8E84-C04237A0F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810000"/>
            <a:ext cx="4267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6631" name="Text Box 8">
            <a:extLst>
              <a:ext uri="{FF2B5EF4-FFF2-40B4-BE49-F238E27FC236}">
                <a16:creationId xmlns:a16="http://schemas.microsoft.com/office/drawing/2014/main" id="{3335E127-494E-4C06-87B6-906DEA456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5257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2.- Zona Media (Yugular):         </a:t>
            </a:r>
            <a:r>
              <a:rPr lang="es-MX" altLang="es-ES" sz="2000" b="1">
                <a:solidFill>
                  <a:schemeClr val="accent2"/>
                </a:solidFill>
              </a:rPr>
              <a:t>Medial:  </a:t>
            </a:r>
            <a:r>
              <a:rPr lang="es-MX" altLang="es-ES" sz="2000" b="1"/>
              <a:t>Apófisis basilar con tubérculo faríngeo y fosa navicular y agujero occipital </a:t>
            </a:r>
            <a:r>
              <a:rPr lang="es-MX" altLang="es-ES" sz="2000" b="1">
                <a:solidFill>
                  <a:schemeClr val="accent2"/>
                </a:solidFill>
              </a:rPr>
              <a:t>Lateral:  con  </a:t>
            </a:r>
            <a:r>
              <a:rPr lang="es-MX" altLang="es-ES" sz="2000" b="1"/>
              <a:t>4 angulos:  </a:t>
            </a:r>
            <a:r>
              <a:rPr lang="es-MX" altLang="es-ES" sz="2000" b="1">
                <a:solidFill>
                  <a:schemeClr val="accent2"/>
                </a:solidFill>
              </a:rPr>
              <a:t>1.-</a:t>
            </a:r>
            <a:r>
              <a:rPr lang="es-MX" altLang="es-ES" sz="2000" b="1"/>
              <a:t> apófisis pterigoides, </a:t>
            </a:r>
            <a:r>
              <a:rPr lang="es-MX" altLang="es-ES" sz="2000" b="1">
                <a:solidFill>
                  <a:schemeClr val="accent2"/>
                </a:solidFill>
              </a:rPr>
              <a:t>2.-</a:t>
            </a:r>
            <a:r>
              <a:rPr lang="es-MX" altLang="es-ES" sz="2000" b="1"/>
              <a:t> tubérculo cigomático, </a:t>
            </a:r>
            <a:r>
              <a:rPr lang="es-MX" altLang="es-ES" sz="2000" b="1">
                <a:solidFill>
                  <a:schemeClr val="accent2"/>
                </a:solidFill>
              </a:rPr>
              <a:t>3.-</a:t>
            </a:r>
            <a:r>
              <a:rPr lang="es-MX" altLang="es-ES" sz="2000" b="1"/>
              <a:t> apófisis mastoides y </a:t>
            </a:r>
            <a:r>
              <a:rPr lang="es-MX" altLang="es-ES" sz="2000" b="1">
                <a:solidFill>
                  <a:schemeClr val="accent2"/>
                </a:solidFill>
              </a:rPr>
              <a:t>4.-</a:t>
            </a:r>
            <a:r>
              <a:rPr lang="es-MX" altLang="es-ES" sz="2000" b="1"/>
              <a:t> cóndilo occipital.  Contiene:       a).- Conducto auditivo externo, b).- Cavidad glenoidea,  c).- Agujero redondo menor,    d).- Agujero oval,  e).- Con-ducto Vidiano   f).- Agujero razgado anterior ,  g).- Conducto carotídeo,  H.- Agujero estilo-mastoideo,      i).- Agujero razgado posterior,  j).- Agujero carotídeo, k).- Cresta : (Conducto de Jacobson) y acueducto del caracol,                l).-Trompa de Eustaquio,  m)Agujero condíleo</a:t>
            </a:r>
            <a:endParaRPr lang="es-ES" altLang="es-ES" sz="2000" b="1">
              <a:solidFill>
                <a:srgbClr val="FF3300"/>
              </a:solidFill>
            </a:endParaRPr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A271E84D-11F7-496B-BD25-86FC48C2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626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</a:rPr>
              <a:t>3.- Zona Posterior (occipital)</a:t>
            </a:r>
            <a:r>
              <a:rPr lang="es-MX" altLang="es-ES" sz="2400" b="1"/>
              <a:t>: </a:t>
            </a:r>
            <a:r>
              <a:rPr lang="es-MX" altLang="es-ES" sz="2000" b="1">
                <a:solidFill>
                  <a:schemeClr val="accent2"/>
                </a:solidFill>
              </a:rPr>
              <a:t>Línea Media:   </a:t>
            </a:r>
            <a:r>
              <a:rPr lang="es-MX" altLang="es-ES" sz="2000" b="1"/>
              <a:t>Agujero occipital, cresta y protuberanciaoccipital externas   </a:t>
            </a:r>
            <a:r>
              <a:rPr lang="es-MX" altLang="es-ES" sz="2000" b="1">
                <a:solidFill>
                  <a:schemeClr val="accent2"/>
                </a:solidFill>
              </a:rPr>
              <a:t>Lateralmente</a:t>
            </a:r>
            <a:r>
              <a:rPr lang="es-MX" altLang="es-ES" sz="2000" b="1"/>
              <a:t>: líneas curvas occipitales sup. e inf.  Cóndilo, agujero retrocondíleo y espina yugular y apófisis mastoides</a:t>
            </a:r>
            <a:r>
              <a:rPr lang="es-MX" altLang="es-ES" sz="2000" b="1">
                <a:solidFill>
                  <a:schemeClr val="accent2"/>
                </a:solidFill>
              </a:rPr>
              <a:t> .</a:t>
            </a:r>
            <a:endParaRPr lang="es-ES" altLang="es-ES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02" name="Group 98">
            <a:extLst>
              <a:ext uri="{FF2B5EF4-FFF2-40B4-BE49-F238E27FC236}">
                <a16:creationId xmlns:a16="http://schemas.microsoft.com/office/drawing/2014/main" id="{DFC59CDC-6118-4A4D-860F-4A12FAD9241D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524000"/>
          <a:ext cx="8534400" cy="4935538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Ciego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Vena de Sperino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Hendedura etmoidal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Prolongación dural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etmoidal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nasal interno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etmoidal anterior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etmoidal anterior y nervio nasal interno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etmoidal posterior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nasal posterior y nervio esfeno-etmoidal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Orificios de lámina cribosa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Nervios Olfatorios. 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73" name="Rectangle 87">
            <a:extLst>
              <a:ext uri="{FF2B5EF4-FFF2-40B4-BE49-F238E27FC236}">
                <a16:creationId xmlns:a16="http://schemas.microsoft.com/office/drawing/2014/main" id="{EA336414-FEF2-405D-BF5C-14002E887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ES" sz="3600" b="1"/>
              <a:t>Orificios de la Base</a:t>
            </a:r>
            <a:br>
              <a:rPr lang="es-MX" altLang="es-ES" sz="3600" b="1"/>
            </a:br>
            <a:r>
              <a:rPr lang="es-MX" altLang="es-ES" sz="3600" b="1"/>
              <a:t>Piso Anterior</a:t>
            </a:r>
            <a:endParaRPr lang="es-ES" altLang="es-ES" sz="36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4A0D69E-D396-42DC-863E-5BF5EE862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 sz="3600" b="1"/>
              <a:t>Piso Medio</a:t>
            </a:r>
            <a:endParaRPr lang="es-ES" altLang="es-ES" sz="3600" b="1"/>
          </a:p>
        </p:txBody>
      </p:sp>
      <p:graphicFrame>
        <p:nvGraphicFramePr>
          <p:cNvPr id="24681" name="Group 105">
            <a:extLst>
              <a:ext uri="{FF2B5EF4-FFF2-40B4-BE49-F238E27FC236}">
                <a16:creationId xmlns:a16="http://schemas.microsoft.com/office/drawing/2014/main" id="{4A62595F-9C71-4F84-8A86-3A67ECB91C12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609601"/>
          <a:ext cx="8839200" cy="6126163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óptico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óptico y arteria oftálmica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Hendidura esfenoidal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Motor Ocular común, externo, patético, Trigémino (1a rama), Nervio oftálmico, vena oftálmica y art meníngea (ramas)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Redondo Mayor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2a rama del trigémino (Maxilar sup)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Oval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3a rama del trigémino (maxilar Inf.)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Redondo menor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meningea media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Innominado de Arnold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petroso superficial menor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de Vesalio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Vena emisaria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Rasgado Anterios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Vidiano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3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Carotídeo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carótida interna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Hiato de Falopio y accesorios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Nervios petrosos superficiales y profundos.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9E5F21B-E10D-4D3D-A904-B04E30AB9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 sz="3600" b="1"/>
              <a:t>Piso Posterior</a:t>
            </a:r>
            <a:endParaRPr lang="es-ES" altLang="es-ES" sz="3600" b="1"/>
          </a:p>
        </p:txBody>
      </p:sp>
      <p:graphicFrame>
        <p:nvGraphicFramePr>
          <p:cNvPr id="25677" name="Group 77">
            <a:extLst>
              <a:ext uri="{FF2B5EF4-FFF2-40B4-BE49-F238E27FC236}">
                <a16:creationId xmlns:a16="http://schemas.microsoft.com/office/drawing/2014/main" id="{2873D032-A24D-42A7-8FA6-81A5FC647B76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762001"/>
          <a:ext cx="8763000" cy="5491163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4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Occipital (forámen Magno)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Bulbo Raquídeo, Protuberancia Arterias Vertebrales</a:t>
                      </a: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precondileo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Hipogloso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retrocondíleo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Vena emisaria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Rasgado Posterior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Seno Lateral,   Glosofaríngeo, Neumogástrico  y   Espinal 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Auditivo Interno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Nervios Facial, Intermediario de Wrisberg, auditivo y arteria Auditiva interna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Acueducto del vestíbulo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endolinfático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mastoideo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Vena emisaria</a:t>
                      </a:r>
                      <a:endParaRPr kumimoji="0" lang="es-E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1CD491D-303D-448E-A76D-3DC70556B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 sz="3600" b="1"/>
              <a:t>Superficie Exocraneal</a:t>
            </a:r>
            <a:endParaRPr lang="es-ES" altLang="es-ES" sz="3600" b="1"/>
          </a:p>
        </p:txBody>
      </p:sp>
      <p:graphicFrame>
        <p:nvGraphicFramePr>
          <p:cNvPr id="26690" name="Group 66">
            <a:extLst>
              <a:ext uri="{FF2B5EF4-FFF2-40B4-BE49-F238E27FC236}">
                <a16:creationId xmlns:a16="http://schemas.microsoft.com/office/drawing/2014/main" id="{ED0AA849-3994-4302-A1C7-47BF9C0CB487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609601"/>
          <a:ext cx="8839200" cy="6130926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Auditivo Externo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Sonidos  vía aérea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Agujeros Redondo menor y Oval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meníngea media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Oval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Maxilar Inferior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estilomastoideo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facial y arteria estilomastoidea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Carotídeo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Arteria carótida interna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Acueducto de Jacobson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Bervio de Jacobson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Ostium introitus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Ramo auricular del neumogástrico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Acueducto del caracol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Laberinto membranoso (Prolongación)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Vidiano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Vidiano 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Rasgado Posterior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Golfo de la Yugular, Glosofaríngeo, Neumogástrico y espinal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Condíleo anterior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Hipogloso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Agujero Retrocondíleo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Vena emisaria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Conducto Pterigopatalino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Nervio y arteria pterigopalatinos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5BE13BA-0F4A-4699-BE8A-443DEAB900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ES"/>
              <a:t>Hueso Frontal</a:t>
            </a:r>
            <a:endParaRPr lang="es-ES" altLang="es-E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2981B1F-7846-41DF-A009-6FFFEC1C2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b="1">
                <a:solidFill>
                  <a:schemeClr val="tx2"/>
                </a:solidFill>
              </a:rPr>
              <a:t>HUESO FRONTAL</a:t>
            </a:r>
            <a:endParaRPr lang="es-ES" altLang="es-ES" b="1">
              <a:solidFill>
                <a:schemeClr val="tx2"/>
              </a:solidFill>
            </a:endParaRP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01B2C416-5D9D-43C4-BE28-A32F3EFC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600200"/>
            <a:ext cx="4191000" cy="4495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2700000" scaled="1"/>
          </a:gradFill>
          <a:ln w="76200" cmpd="tri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 sz="2800"/>
              <a:t>Cara Externa</a:t>
            </a:r>
          </a:p>
          <a:p>
            <a:pPr lvl="1" eaLnBrk="1" hangingPunct="1"/>
            <a:r>
              <a:rPr lang="es-MX" altLang="es-ES" sz="2000" b="1"/>
              <a:t>Escotadura y espina nasal</a:t>
            </a:r>
          </a:p>
          <a:p>
            <a:pPr lvl="1" eaLnBrk="1" hangingPunct="1"/>
            <a:r>
              <a:rPr lang="es-MX" altLang="es-ES" sz="2000" b="1"/>
              <a:t>Escotadura Etmoidal (semicélulas y 2  canales)</a:t>
            </a:r>
          </a:p>
          <a:p>
            <a:pPr lvl="1" eaLnBrk="1" hangingPunct="1"/>
            <a:r>
              <a:rPr lang="es-MX" altLang="es-ES" sz="2000" b="1"/>
              <a:t>Fosas orbitarias (fosetas lagrimal y troclear.</a:t>
            </a:r>
          </a:p>
          <a:p>
            <a:pPr eaLnBrk="1" hangingPunct="1"/>
            <a:r>
              <a:rPr lang="es-MX" altLang="es-ES" sz="2800"/>
              <a:t>Cara Interna</a:t>
            </a:r>
          </a:p>
          <a:p>
            <a:pPr lvl="1" eaLnBrk="1" hangingPunct="1"/>
            <a:r>
              <a:rPr lang="es-MX" altLang="es-ES" sz="2000" b="1"/>
              <a:t>Gibas orbitarias (impresiones digitales y eminencias mamilares)</a:t>
            </a:r>
          </a:p>
          <a:p>
            <a:pPr lvl="1" eaLnBrk="1" hangingPunct="1"/>
            <a:endParaRPr lang="es-MX" altLang="es-ES" sz="2000" b="1"/>
          </a:p>
          <a:p>
            <a:pPr lvl="1" eaLnBrk="1" hangingPunct="1"/>
            <a:endParaRPr lang="es-ES" altLang="es-ES" sz="2000" b="1"/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E699D35A-870C-4BAF-96BF-890DABC8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MX" altLang="es-ES" sz="2400"/>
          </a:p>
        </p:txBody>
      </p:sp>
      <p:sp>
        <p:nvSpPr>
          <p:cNvPr id="4102" name="Text Box 9">
            <a:extLst>
              <a:ext uri="{FF2B5EF4-FFF2-40B4-BE49-F238E27FC236}">
                <a16:creationId xmlns:a16="http://schemas.microsoft.com/office/drawing/2014/main" id="{990C6772-20D9-4FCF-8A92-26829E3C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85801"/>
            <a:ext cx="3810000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/>
              <a:t>PORCION HORIZONTAL</a:t>
            </a:r>
            <a:endParaRPr lang="es-ES" altLang="es-ES" sz="2400" b="1"/>
          </a:p>
        </p:txBody>
      </p:sp>
      <p:graphicFrame>
        <p:nvGraphicFramePr>
          <p:cNvPr id="4103" name="Object 10">
            <a:extLst>
              <a:ext uri="{FF2B5EF4-FFF2-40B4-BE49-F238E27FC236}">
                <a16:creationId xmlns:a16="http://schemas.microsoft.com/office/drawing/2014/main" id="{8A71CF97-588F-444C-A711-3B535E49EC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114800"/>
          <a:ext cx="4191000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3" imgW="2325450" imgH="1219478" progId="Photoshop.Image.4">
                  <p:embed/>
                </p:oleObj>
              </mc:Choice>
              <mc:Fallback>
                <p:oleObj name="Image" r:id="rId3" imgW="2325450" imgH="1219478" progId="Photoshop.Image.4">
                  <p:embed/>
                  <p:pic>
                    <p:nvPicPr>
                      <p:cNvPr id="4103" name="Object 10">
                        <a:extLst>
                          <a:ext uri="{FF2B5EF4-FFF2-40B4-BE49-F238E27FC236}">
                            <a16:creationId xmlns:a16="http://schemas.microsoft.com/office/drawing/2014/main" id="{8A71CF97-588F-444C-A711-3B535E49EC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14800"/>
                        <a:ext cx="4191000" cy="221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11">
            <a:extLst>
              <a:ext uri="{FF2B5EF4-FFF2-40B4-BE49-F238E27FC236}">
                <a16:creationId xmlns:a16="http://schemas.microsoft.com/office/drawing/2014/main" id="{B025139E-4179-43C0-8408-E2A6552D72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497014"/>
          <a:ext cx="4114800" cy="242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5" imgW="1746655" imgH="1027091" progId="Photoshop.Image.4">
                  <p:embed/>
                </p:oleObj>
              </mc:Choice>
              <mc:Fallback>
                <p:oleObj name="Image" r:id="rId5" imgW="1746655" imgH="1027091" progId="Photoshop.Image.4">
                  <p:embed/>
                  <p:pic>
                    <p:nvPicPr>
                      <p:cNvPr id="4104" name="Object 11">
                        <a:extLst>
                          <a:ext uri="{FF2B5EF4-FFF2-40B4-BE49-F238E27FC236}">
                            <a16:creationId xmlns:a16="http://schemas.microsoft.com/office/drawing/2014/main" id="{B025139E-4179-43C0-8408-E2A6552D72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497014"/>
                        <a:ext cx="4114800" cy="242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BE693-DF4D-4424-96AD-49332DF9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0799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7C100DE1-6A8B-4602-9922-D89A14406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609600"/>
          </a:xfrm>
        </p:spPr>
        <p:txBody>
          <a:bodyPr/>
          <a:lstStyle/>
          <a:p>
            <a:pPr eaLnBrk="1" hangingPunct="1"/>
            <a:r>
              <a:rPr lang="es-MX" altLang="es-MX" sz="3600" b="1"/>
              <a:t>Huesos de la cara</a:t>
            </a:r>
            <a:endParaRPr lang="es-ES" altLang="es-MX" sz="3600" b="1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852EF93-7E60-40FF-8F2D-75C358769C1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14400"/>
            <a:ext cx="5003800" cy="59436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s-MX">
                <a:solidFill>
                  <a:srgbClr val="CC3300"/>
                </a:solidFill>
              </a:rPr>
              <a:t>MANDÍBULA SUPERIOR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A).- </a:t>
            </a:r>
            <a:r>
              <a:rPr lang="es-MX" altLang="es-MX">
                <a:solidFill>
                  <a:srgbClr val="0070C0"/>
                </a:solidFill>
              </a:rPr>
              <a:t>Huesos pares y simétricos</a:t>
            </a:r>
            <a:r>
              <a:rPr lang="es-MX" altLang="es-MX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 	Maxilar  Superior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Malar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Unguis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Cornete inferior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Huesos propios de la nariz	Palatino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B).- </a:t>
            </a:r>
            <a:r>
              <a:rPr lang="es-MX" altLang="es-MX">
                <a:solidFill>
                  <a:srgbClr val="0070C0"/>
                </a:solidFill>
              </a:rPr>
              <a:t>Hueso Impar y mediano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Vomer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s-MX">
                <a:solidFill>
                  <a:srgbClr val="CC3300"/>
                </a:solidFill>
              </a:rPr>
              <a:t>MANDÍBULA INFERIOR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/>
              <a:t>		Maxilar Inferior</a:t>
            </a:r>
            <a:endParaRPr lang="es-ES" altLang="es-MX"/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750453D8-A443-4BAA-8D48-9862008A5AB4}"/>
              </a:ext>
            </a:extLst>
          </p:cNvPr>
          <p:cNvGraphicFramePr>
            <a:graphicFrameLocks noChangeAspect="1"/>
          </p:cNvGraphicFramePr>
          <p:nvPr>
            <p:ph type="body" sz="half" idx="2"/>
          </p:nvPr>
        </p:nvGraphicFramePr>
        <p:xfrm>
          <a:off x="6400801" y="1143000"/>
          <a:ext cx="361632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Image" r:id="rId3" imgW="2012195" imgH="2884146" progId="Photoshop.Image.4">
                  <p:embed/>
                </p:oleObj>
              </mc:Choice>
              <mc:Fallback>
                <p:oleObj name="Image" r:id="rId3" imgW="2012195" imgH="2884146" progId="Photoshop.Image.4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750453D8-A443-4BAA-8D48-9862008A5A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1" y="1143000"/>
                        <a:ext cx="3616325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4B0A2FB-4FF0-452F-B91E-D192BF365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Maxilar superior</a:t>
            </a:r>
            <a:endParaRPr lang="es-ES" sz="3600" b="1"/>
          </a:p>
        </p:txBody>
      </p:sp>
      <p:sp>
        <p:nvSpPr>
          <p:cNvPr id="2053" name="Rectangle 3">
            <a:extLst>
              <a:ext uri="{FF2B5EF4-FFF2-40B4-BE49-F238E27FC236}">
                <a16:creationId xmlns:a16="http://schemas.microsoft.com/office/drawing/2014/main" id="{3803D714-13EA-4B86-9CF6-0C3161A8F09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0"/>
            <a:ext cx="44958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Externa: </a:t>
            </a:r>
            <a:r>
              <a:rPr lang="es-MX" altLang="es-MX" sz="2400" b="1"/>
              <a:t>	           Fosita Mirtiforme – E canina                                        Apófifis Piramidal  </a:t>
            </a:r>
            <a:r>
              <a:rPr lang="es-MX" altLang="es-MX" sz="2400" b="1">
                <a:solidFill>
                  <a:schemeClr val="accent2"/>
                </a:solidFill>
              </a:rPr>
              <a:t>Base,</a:t>
            </a:r>
            <a:r>
              <a:rPr lang="es-MX" altLang="es-MX" sz="2400" b="1"/>
              <a:t> adherente,  </a:t>
            </a:r>
            <a:r>
              <a:rPr lang="es-MX" altLang="es-MX" sz="2400" b="1">
                <a:solidFill>
                  <a:schemeClr val="accent2"/>
                </a:solidFill>
              </a:rPr>
              <a:t>Vértice</a:t>
            </a:r>
            <a:r>
              <a:rPr lang="es-MX" altLang="es-MX" sz="2400" b="1"/>
              <a:t> articular (malar), </a:t>
            </a:r>
            <a:r>
              <a:rPr lang="es-MX" altLang="es-MX" sz="2400" b="1">
                <a:solidFill>
                  <a:schemeClr val="accent2"/>
                </a:solidFill>
              </a:rPr>
              <a:t>Cara sup</a:t>
            </a:r>
            <a:r>
              <a:rPr lang="es-MX" altLang="es-MX" sz="2400" b="1"/>
              <a:t>. Piso de la órbita, canal suborbitario </a:t>
            </a:r>
            <a:r>
              <a:rPr lang="es-MX" altLang="es-MX" sz="2400" b="1">
                <a:solidFill>
                  <a:schemeClr val="accent2"/>
                </a:solidFill>
              </a:rPr>
              <a:t>Cara</a:t>
            </a:r>
            <a:r>
              <a:rPr lang="es-MX" altLang="es-MX" sz="2400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Ant.</a:t>
            </a:r>
            <a:r>
              <a:rPr lang="es-MX" altLang="es-MX" sz="2400" b="1"/>
              <a:t> Agujero suborbi-tario </a:t>
            </a:r>
            <a:r>
              <a:rPr lang="es-MX" altLang="es-MX" sz="2400" b="1">
                <a:solidFill>
                  <a:schemeClr val="accent2"/>
                </a:solidFill>
              </a:rPr>
              <a:t>Cara</a:t>
            </a:r>
            <a:r>
              <a:rPr lang="es-MX" altLang="es-MX" sz="2400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Post</a:t>
            </a:r>
            <a:r>
              <a:rPr lang="es-MX" altLang="es-MX" sz="2400" b="1"/>
              <a:t>. Fosa cigo-mática – agujeros dentarios post. </a:t>
            </a:r>
            <a:r>
              <a:rPr lang="es-MX" altLang="es-MX" sz="2400" b="1">
                <a:solidFill>
                  <a:schemeClr val="accent2"/>
                </a:solidFill>
              </a:rPr>
              <a:t>F).-</a:t>
            </a:r>
            <a:r>
              <a:rPr lang="es-MX" altLang="es-MX" sz="2400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Bordes</a:t>
            </a:r>
            <a:r>
              <a:rPr lang="es-MX" altLang="es-MX" sz="2400" b="1"/>
              <a:t>: Reborde orbitario, Hendidura esfenomaxilar y borde inferior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/>
              <a:t> </a:t>
            </a:r>
            <a:r>
              <a:rPr lang="es-MX" altLang="es-MX" b="1">
                <a:solidFill>
                  <a:srgbClr val="CC3300"/>
                </a:solidFill>
              </a:rPr>
              <a:t>Bordes  </a:t>
            </a:r>
            <a:r>
              <a:rPr lang="es-MX" altLang="es-MX" sz="2400" b="1">
                <a:solidFill>
                  <a:schemeClr val="accent2"/>
                </a:solidFill>
              </a:rPr>
              <a:t>Anterior   </a:t>
            </a:r>
            <a:r>
              <a:rPr lang="es-MX" altLang="es-MX" sz="2400" b="1"/>
              <a:t>Semiespina nasal, Escotadura nasal, apófisis ascendente. </a:t>
            </a:r>
            <a:r>
              <a:rPr lang="es-MX" altLang="es-MX" sz="2400" b="1">
                <a:solidFill>
                  <a:schemeClr val="accent2"/>
                </a:solidFill>
              </a:rPr>
              <a:t>posterior  </a:t>
            </a:r>
            <a:r>
              <a:rPr lang="es-MX" altLang="es-MX" sz="2400" b="1"/>
              <a:t>Tuberosidad (conducto palatino Posterior)</a:t>
            </a:r>
            <a:r>
              <a:rPr lang="es-MX" altLang="es-MX" sz="2400" b="1">
                <a:solidFill>
                  <a:schemeClr val="accent2"/>
                </a:solidFill>
              </a:rPr>
              <a:t> superior  </a:t>
            </a:r>
            <a:r>
              <a:rPr lang="es-MX" altLang="es-MX" sz="2400" b="1"/>
              <a:t>articular, (unguis, etmoides y palatino     </a:t>
            </a:r>
            <a:r>
              <a:rPr lang="es-MX" altLang="es-MX" sz="2400" b="1">
                <a:solidFill>
                  <a:schemeClr val="accent2"/>
                </a:solidFill>
              </a:rPr>
              <a:t> inferior </a:t>
            </a:r>
            <a:r>
              <a:rPr lang="es-MX" altLang="es-MX" sz="2400" b="1"/>
              <a:t>Alveolar</a:t>
            </a:r>
            <a:endParaRPr lang="es-ES" altLang="es-MX" sz="2400" b="1"/>
          </a:p>
        </p:txBody>
      </p:sp>
      <p:sp>
        <p:nvSpPr>
          <p:cNvPr id="2054" name="Text Box 7">
            <a:extLst>
              <a:ext uri="{FF2B5EF4-FFF2-40B4-BE49-F238E27FC236}">
                <a16:creationId xmlns:a16="http://schemas.microsoft.com/office/drawing/2014/main" id="{311DD9E1-E5E1-46C9-8DF3-03625160E4B5}"/>
              </a:ext>
            </a:extLst>
          </p:cNvPr>
          <p:cNvSpPr>
            <a:spLocks noChangeArrowheads="1"/>
          </p:cNvSpPr>
          <p:nvPr>
            <p:ph type="body" sz="half" idx="2"/>
          </p:nvPr>
        </p:nvSpPr>
        <p:spPr>
          <a:xfrm>
            <a:off x="6096000" y="685800"/>
            <a:ext cx="4343400" cy="838200"/>
          </a:xfr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b="1"/>
              <a:t>Hueso par, Cuadrilátero:              2 caras, 4 bordes, 4 ángulos</a:t>
            </a:r>
            <a:endParaRPr lang="es-ES" altLang="es-MX" sz="2400" b="1"/>
          </a:p>
        </p:txBody>
      </p:sp>
      <p:graphicFrame>
        <p:nvGraphicFramePr>
          <p:cNvPr id="2050" name="Object 8">
            <a:extLst>
              <a:ext uri="{FF2B5EF4-FFF2-40B4-BE49-F238E27FC236}">
                <a16:creationId xmlns:a16="http://schemas.microsoft.com/office/drawing/2014/main" id="{FD774237-6D37-4CE4-AB26-84934FA645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168776"/>
          <a:ext cx="3341688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Image" r:id="rId3" imgW="3340898" imgH="2689024" progId="Photoshop.Image.4">
                  <p:embed/>
                </p:oleObj>
              </mc:Choice>
              <mc:Fallback>
                <p:oleObj name="Image" r:id="rId3" imgW="3340898" imgH="2689024" progId="Photoshop.Image.4">
                  <p:embed/>
                  <p:pic>
                    <p:nvPicPr>
                      <p:cNvPr id="2050" name="Object 8">
                        <a:extLst>
                          <a:ext uri="{FF2B5EF4-FFF2-40B4-BE49-F238E27FC236}">
                            <a16:creationId xmlns:a16="http://schemas.microsoft.com/office/drawing/2014/main" id="{FD774237-6D37-4CE4-AB26-84934FA645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168776"/>
                        <a:ext cx="3341688" cy="268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">
            <a:extLst>
              <a:ext uri="{FF2B5EF4-FFF2-40B4-BE49-F238E27FC236}">
                <a16:creationId xmlns:a16="http://schemas.microsoft.com/office/drawing/2014/main" id="{60D0DD28-B79F-4647-9897-8F32D96FF5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1447800"/>
          <a:ext cx="2547938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Image" r:id="rId5" imgW="2548349" imgH="2871951" progId="Photoshop.Image.4">
                  <p:embed/>
                </p:oleObj>
              </mc:Choice>
              <mc:Fallback>
                <p:oleObj name="Image" r:id="rId5" imgW="2548349" imgH="2871951" progId="Photoshop.Image.4">
                  <p:embed/>
                  <p:pic>
                    <p:nvPicPr>
                      <p:cNvPr id="2051" name="Object 9">
                        <a:extLst>
                          <a:ext uri="{FF2B5EF4-FFF2-40B4-BE49-F238E27FC236}">
                            <a16:creationId xmlns:a16="http://schemas.microsoft.com/office/drawing/2014/main" id="{60D0DD28-B79F-4647-9897-8F32D96FF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447800"/>
                        <a:ext cx="2547938" cy="287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6D08F25-5F67-4076-A2C9-C6FBFE37B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Maxilar superior (continúa)</a:t>
            </a:r>
            <a:endParaRPr lang="es-ES" sz="3600" b="1"/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A78963C3-2AFD-432C-A6C5-143EEF4F32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762000"/>
            <a:ext cx="44958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Interna </a:t>
            </a:r>
            <a:r>
              <a:rPr lang="es-MX" altLang="es-MX" sz="2400" b="1"/>
              <a:t>:  	               Apófisis Palatina 		            Conducto palatino anterior     Orificio del seno maxilar	       Canal nasal		    Apófisis ascendente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Angulos: </a:t>
            </a:r>
            <a:r>
              <a:rPr lang="es-MX" altLang="es-MX" sz="2400" b="1">
                <a:solidFill>
                  <a:schemeClr val="accent2"/>
                </a:solidFill>
              </a:rPr>
              <a:t>Antero superior: </a:t>
            </a:r>
            <a:r>
              <a:rPr lang="es-MX" altLang="es-MX" sz="2400" b="1"/>
              <a:t>Apófisis ascendente  Vértice articular con Apófisis orbitaria interna (Frontal)  Cara Interna cavidad nasal, borde anterior articular (Huesos propios)  posterior: reborde orbitario, canal lacrimonasal.      </a:t>
            </a:r>
            <a:r>
              <a:rPr lang="es-MX" altLang="es-MX" sz="2400" b="1">
                <a:solidFill>
                  <a:schemeClr val="accent2"/>
                </a:solidFill>
              </a:rPr>
              <a:t>Restantes bordes irrelevantes</a:t>
            </a:r>
            <a:endParaRPr lang="es-ES" altLang="es-MX" sz="2400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MX" sz="2400" b="1"/>
          </a:p>
        </p:txBody>
      </p:sp>
      <p:graphicFrame>
        <p:nvGraphicFramePr>
          <p:cNvPr id="3074" name="Object 7">
            <a:extLst>
              <a:ext uri="{FF2B5EF4-FFF2-40B4-BE49-F238E27FC236}">
                <a16:creationId xmlns:a16="http://schemas.microsoft.com/office/drawing/2014/main" id="{B52C9BF2-D789-4529-B65E-B3F837E227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1" y="3886201"/>
          <a:ext cx="3305175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Image" r:id="rId3" imgW="3304878" imgH="2695122" progId="Photoshop.Image.4">
                  <p:embed/>
                </p:oleObj>
              </mc:Choice>
              <mc:Fallback>
                <p:oleObj name="Image" r:id="rId3" imgW="3304878" imgH="2695122" progId="Photoshop.Image.4">
                  <p:embed/>
                  <p:pic>
                    <p:nvPicPr>
                      <p:cNvPr id="3074" name="Object 7">
                        <a:extLst>
                          <a:ext uri="{FF2B5EF4-FFF2-40B4-BE49-F238E27FC236}">
                            <a16:creationId xmlns:a16="http://schemas.microsoft.com/office/drawing/2014/main" id="{B52C9BF2-D789-4529-B65E-B3F837E227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3886201"/>
                        <a:ext cx="3305175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8">
            <a:extLst>
              <a:ext uri="{FF2B5EF4-FFF2-40B4-BE49-F238E27FC236}">
                <a16:creationId xmlns:a16="http://schemas.microsoft.com/office/drawing/2014/main" id="{2B7A7C76-4FEE-4158-A549-2BC9476CE5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762000"/>
          <a:ext cx="2971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Image" r:id="rId5" imgW="2670279" imgH="2670279" progId="Photoshop.Image.4">
                  <p:embed/>
                </p:oleObj>
              </mc:Choice>
              <mc:Fallback>
                <p:oleObj name="Image" r:id="rId5" imgW="2670279" imgH="2670279" progId="Photoshop.Image.4">
                  <p:embed/>
                  <p:pic>
                    <p:nvPicPr>
                      <p:cNvPr id="3075" name="Object 8">
                        <a:extLst>
                          <a:ext uri="{FF2B5EF4-FFF2-40B4-BE49-F238E27FC236}">
                            <a16:creationId xmlns:a16="http://schemas.microsoft.com/office/drawing/2014/main" id="{2B7A7C76-4FEE-4158-A549-2BC9476CE5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762000"/>
                        <a:ext cx="29718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6097FE8-5F0D-476A-B8E4-50047347B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Malar  </a:t>
            </a:r>
            <a:endParaRPr lang="es-ES" sz="3600" b="1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BF43F935-4BC4-4849-B0C5-FF958A1617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33400"/>
            <a:ext cx="4495800" cy="632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Interna </a:t>
            </a:r>
            <a:r>
              <a:rPr lang="es-MX" altLang="es-MX" sz="2400" b="1"/>
              <a:t>:  	               Fosas Cigomática y Temporal</a:t>
            </a:r>
            <a:endParaRPr lang="es-MX" altLang="es-MX" b="1">
              <a:solidFill>
                <a:srgbClr val="CC3300"/>
              </a:solidFill>
            </a:endParaRP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Externa: </a:t>
            </a:r>
            <a:r>
              <a:rPr lang="es-MX" altLang="es-MX" sz="2400" b="1"/>
              <a:t>lisa, convexa</a:t>
            </a:r>
            <a:endParaRPr lang="es-MX" altLang="es-MX" sz="2400" b="1">
              <a:solidFill>
                <a:srgbClr val="CC3300"/>
              </a:solidFill>
            </a:endParaRP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Bordes: </a:t>
            </a:r>
            <a:r>
              <a:rPr lang="es-MX" altLang="es-MX" sz="2400" b="1">
                <a:solidFill>
                  <a:schemeClr val="accent2"/>
                </a:solidFill>
              </a:rPr>
              <a:t>Ant. Sup. </a:t>
            </a:r>
            <a:r>
              <a:rPr lang="es-MX" altLang="es-MX" sz="2400" b="1"/>
              <a:t>Apófisis  			orbitaria  </a:t>
            </a:r>
            <a:r>
              <a:rPr lang="es-MX" altLang="es-MX" sz="2400" b="1">
                <a:solidFill>
                  <a:schemeClr val="accent2"/>
                </a:solidFill>
              </a:rPr>
              <a:t>Post sup.  </a:t>
            </a:r>
            <a:r>
              <a:rPr lang="es-MX" altLang="es-MX" sz="2400" b="1"/>
              <a:t>Apófisis marginal</a:t>
            </a:r>
            <a:r>
              <a:rPr lang="es-MX" altLang="es-MX" sz="2400" b="1">
                <a:solidFill>
                  <a:schemeClr val="accent2"/>
                </a:solidFill>
              </a:rPr>
              <a:t>  Ant inf </a:t>
            </a:r>
            <a:r>
              <a:rPr lang="es-MX" altLang="es-MX" sz="2400" b="1"/>
              <a:t> articular (Max. Sup.) </a:t>
            </a:r>
            <a:r>
              <a:rPr lang="es-MX" altLang="es-MX" sz="2400" b="1">
                <a:solidFill>
                  <a:schemeClr val="accent2"/>
                </a:solidFill>
              </a:rPr>
              <a:t>y Post Inf. </a:t>
            </a:r>
            <a:r>
              <a:rPr lang="es-MX" altLang="es-MX" sz="2400" b="1"/>
              <a:t>Arco cigomático</a:t>
            </a:r>
            <a:endParaRPr lang="es-MX" altLang="es-MX" b="1"/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Angulos: </a:t>
            </a:r>
            <a:r>
              <a:rPr lang="es-MX" altLang="es-MX" sz="2400" b="1">
                <a:solidFill>
                  <a:schemeClr val="accent2"/>
                </a:solidFill>
              </a:rPr>
              <a:t>Superior </a:t>
            </a:r>
            <a:r>
              <a:rPr lang="es-MX" altLang="es-MX" sz="2400" b="1"/>
              <a:t>Articular (apófisis orbitaria externa del frontal)</a:t>
            </a:r>
            <a:r>
              <a:rPr lang="es-MX" altLang="es-MX" sz="2400" b="1">
                <a:solidFill>
                  <a:schemeClr val="accent2"/>
                </a:solidFill>
              </a:rPr>
              <a:t>  	                 Posterior  </a:t>
            </a:r>
            <a:r>
              <a:rPr lang="es-MX" altLang="es-MX" sz="2400" b="1"/>
              <a:t>Articular: apófifis cigomática (temporal) </a:t>
            </a:r>
            <a:r>
              <a:rPr lang="es-MX" altLang="es-MX" sz="2400" b="1">
                <a:solidFill>
                  <a:schemeClr val="accent2"/>
                </a:solidFill>
              </a:rPr>
              <a:t>Anterior </a:t>
            </a:r>
            <a:r>
              <a:rPr lang="es-MX" altLang="es-MX" sz="2400" b="1"/>
              <a:t>e </a:t>
            </a:r>
            <a:r>
              <a:rPr lang="es-MX" altLang="es-MX" sz="2400" b="1">
                <a:solidFill>
                  <a:schemeClr val="accent2"/>
                </a:solidFill>
              </a:rPr>
              <a:t> Inferior : </a:t>
            </a:r>
            <a:r>
              <a:rPr lang="es-MX" altLang="es-MX" sz="2400" b="1"/>
              <a:t>articulan con maxilar superior</a:t>
            </a:r>
            <a:r>
              <a:rPr lang="es-MX" altLang="es-MX" sz="2400" b="1">
                <a:solidFill>
                  <a:schemeClr val="accent2"/>
                </a:solidFill>
              </a:rPr>
              <a:t> </a:t>
            </a:r>
            <a:r>
              <a:rPr lang="es-MX" altLang="es-MX" sz="2000" b="1">
                <a:solidFill>
                  <a:schemeClr val="accent2"/>
                </a:solidFill>
              </a:rPr>
              <a:t>	</a:t>
            </a:r>
            <a:endParaRPr lang="es-ES" altLang="es-MX" sz="2400">
              <a:solidFill>
                <a:schemeClr val="accent2"/>
              </a:solidFill>
            </a:endParaRPr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78F79921-C141-4B36-9DD3-64E74EC6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par, Cuadrilátero aplanado,  2 caras, 4 bordes, 4 ángulos</a:t>
            </a:r>
            <a:endParaRPr lang="es-ES" altLang="es-MX" b="1"/>
          </a:p>
        </p:txBody>
      </p:sp>
      <p:graphicFrame>
        <p:nvGraphicFramePr>
          <p:cNvPr id="4098" name="Object 6">
            <a:extLst>
              <a:ext uri="{FF2B5EF4-FFF2-40B4-BE49-F238E27FC236}">
                <a16:creationId xmlns:a16="http://schemas.microsoft.com/office/drawing/2014/main" id="{6A72867A-8FD7-4296-B2FC-192728D41CC7}"/>
              </a:ext>
            </a:extLst>
          </p:cNvPr>
          <p:cNvGraphicFramePr>
            <a:graphicFrameLocks noChangeAspect="1"/>
          </p:cNvGraphicFramePr>
          <p:nvPr>
            <p:ph type="body" sz="half" idx="2"/>
          </p:nvPr>
        </p:nvGraphicFramePr>
        <p:xfrm>
          <a:off x="7620001" y="3733801"/>
          <a:ext cx="2682875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Image" r:id="rId3" imgW="1945122" imgH="2097206" progId="Photoshop.Image.4">
                  <p:embed/>
                </p:oleObj>
              </mc:Choice>
              <mc:Fallback>
                <p:oleObj name="Image" r:id="rId3" imgW="1945122" imgH="2097206" progId="Photoshop.Image.4">
                  <p:embed/>
                  <p:pic>
                    <p:nvPicPr>
                      <p:cNvPr id="4098" name="Object 6">
                        <a:extLst>
                          <a:ext uri="{FF2B5EF4-FFF2-40B4-BE49-F238E27FC236}">
                            <a16:creationId xmlns:a16="http://schemas.microsoft.com/office/drawing/2014/main" id="{6A72867A-8FD7-4296-B2FC-192728D41C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3733801"/>
                        <a:ext cx="2682875" cy="289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7">
            <a:extLst>
              <a:ext uri="{FF2B5EF4-FFF2-40B4-BE49-F238E27FC236}">
                <a16:creationId xmlns:a16="http://schemas.microsoft.com/office/drawing/2014/main" id="{97B4E640-D7D9-408B-9C65-F504778B1F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1143000"/>
          <a:ext cx="235108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Image" r:id="rId5" imgW="1847561" imgH="2036585" progId="Photoshop.Image.4">
                  <p:embed/>
                </p:oleObj>
              </mc:Choice>
              <mc:Fallback>
                <p:oleObj name="Image" r:id="rId5" imgW="1847561" imgH="2036585" progId="Photoshop.Image.4">
                  <p:embed/>
                  <p:pic>
                    <p:nvPicPr>
                      <p:cNvPr id="4099" name="Object 7">
                        <a:extLst>
                          <a:ext uri="{FF2B5EF4-FFF2-40B4-BE49-F238E27FC236}">
                            <a16:creationId xmlns:a16="http://schemas.microsoft.com/office/drawing/2014/main" id="{97B4E640-D7D9-408B-9C65-F504778B1F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143000"/>
                        <a:ext cx="2351088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6D25B76-1B10-4328-9455-F07CBC2A9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9342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Huesos propios de la nariz </a:t>
            </a:r>
            <a:endParaRPr lang="es-ES" sz="3600" b="1"/>
          </a:p>
        </p:txBody>
      </p:sp>
      <p:sp>
        <p:nvSpPr>
          <p:cNvPr id="5126" name="Rectangle 3">
            <a:extLst>
              <a:ext uri="{FF2B5EF4-FFF2-40B4-BE49-F238E27FC236}">
                <a16:creationId xmlns:a16="http://schemas.microsoft.com/office/drawing/2014/main" id="{5E5C1168-48F9-472C-A92F-7C57A2F6AC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838200"/>
            <a:ext cx="44196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Anterior </a:t>
            </a:r>
            <a:r>
              <a:rPr lang="es-MX" altLang="es-MX" sz="2400" b="1"/>
              <a:t>:  	               Concavo-convexa, músculo piramidal</a:t>
            </a:r>
            <a:endParaRPr lang="es-MX" altLang="es-MX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Posterior:</a:t>
            </a:r>
            <a:r>
              <a:rPr lang="es-MX" altLang="es-MX" sz="2400" b="1"/>
              <a:t>          Cóncava; fosas nasales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Bordes: 			       </a:t>
            </a:r>
            <a:r>
              <a:rPr lang="es-MX" altLang="es-MX" b="1"/>
              <a:t> </a:t>
            </a:r>
            <a:r>
              <a:rPr lang="es-MX" altLang="es-MX" sz="2400" b="1"/>
              <a:t>4 irregulares, delgados, articulares</a:t>
            </a:r>
            <a:r>
              <a:rPr lang="es-MX" altLang="es-MX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  		   Superior. </a:t>
            </a:r>
            <a:r>
              <a:rPr lang="es-MX" altLang="es-MX" sz="2400" b="1"/>
              <a:t>Dentado, frontal </a:t>
            </a:r>
            <a:r>
              <a:rPr lang="es-MX" altLang="es-MX" sz="2400" b="1">
                <a:solidFill>
                  <a:schemeClr val="accent2"/>
                </a:solidFill>
              </a:rPr>
              <a:t>Inferior </a:t>
            </a:r>
            <a:r>
              <a:rPr lang="es-MX" altLang="es-MX" sz="2400" b="1"/>
              <a:t>Cartílagos laterlaes de la nariz                    </a:t>
            </a:r>
            <a:r>
              <a:rPr lang="es-MX" altLang="es-MX" sz="2400" b="1">
                <a:solidFill>
                  <a:schemeClr val="accent2"/>
                </a:solidFill>
              </a:rPr>
              <a:t>Externo </a:t>
            </a:r>
            <a:r>
              <a:rPr lang="es-MX" altLang="es-MX" sz="2400" b="1"/>
              <a:t>Rama ascendente del maxilar Superior</a:t>
            </a:r>
            <a:r>
              <a:rPr lang="es-MX" altLang="es-MX" sz="2400" b="1">
                <a:solidFill>
                  <a:schemeClr val="accent2"/>
                </a:solidFill>
              </a:rPr>
              <a:t>        Interno: </a:t>
            </a:r>
            <a:r>
              <a:rPr lang="es-MX" altLang="es-MX" sz="2400" b="1"/>
              <a:t>Lado opuesto, espina nasal  y lámina perpen dicular etmoides)</a:t>
            </a:r>
          </a:p>
        </p:txBody>
      </p:sp>
      <p:sp>
        <p:nvSpPr>
          <p:cNvPr id="5127" name="Text Box 4">
            <a:extLst>
              <a:ext uri="{FF2B5EF4-FFF2-40B4-BE49-F238E27FC236}">
                <a16:creationId xmlns:a16="http://schemas.microsoft.com/office/drawing/2014/main" id="{D0D7CCD9-30AF-41BE-8FE2-40A9BA512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791201"/>
            <a:ext cx="41910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par, Cuadrilátero  aplanado,  2 caras y 4 bordes, </a:t>
            </a:r>
            <a:endParaRPr lang="es-ES" altLang="es-MX" b="1"/>
          </a:p>
        </p:txBody>
      </p:sp>
      <p:graphicFrame>
        <p:nvGraphicFramePr>
          <p:cNvPr id="5122" name="Object 6">
            <a:extLst>
              <a:ext uri="{FF2B5EF4-FFF2-40B4-BE49-F238E27FC236}">
                <a16:creationId xmlns:a16="http://schemas.microsoft.com/office/drawing/2014/main" id="{E8208747-A373-4103-A6BB-01736DDB6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1" y="228600"/>
          <a:ext cx="25749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Image" r:id="rId3" imgW="1435732" imgH="1655348" progId="Photoshop.Image.4">
                  <p:embed/>
                </p:oleObj>
              </mc:Choice>
              <mc:Fallback>
                <p:oleObj name="Image" r:id="rId3" imgW="1435732" imgH="1655348" progId="Photoshop.Image.4">
                  <p:embed/>
                  <p:pic>
                    <p:nvPicPr>
                      <p:cNvPr id="5122" name="Object 6">
                        <a:extLst>
                          <a:ext uri="{FF2B5EF4-FFF2-40B4-BE49-F238E27FC236}">
                            <a16:creationId xmlns:a16="http://schemas.microsoft.com/office/drawing/2014/main" id="{E8208747-A373-4103-A6BB-01736DDB6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1" y="228600"/>
                        <a:ext cx="25749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>
            <a:extLst>
              <a:ext uri="{FF2B5EF4-FFF2-40B4-BE49-F238E27FC236}">
                <a16:creationId xmlns:a16="http://schemas.microsoft.com/office/drawing/2014/main" id="{74469A94-8361-4B38-BFB0-C62600C09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3276601"/>
          <a:ext cx="1951038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Image" r:id="rId5" imgW="1951220" imgH="2295732" progId="Photoshop.Image.4">
                  <p:embed/>
                </p:oleObj>
              </mc:Choice>
              <mc:Fallback>
                <p:oleObj name="Image" r:id="rId5" imgW="1951220" imgH="2295732" progId="Photoshop.Image.4">
                  <p:embed/>
                  <p:pic>
                    <p:nvPicPr>
                      <p:cNvPr id="5123" name="Object 8">
                        <a:extLst>
                          <a:ext uri="{FF2B5EF4-FFF2-40B4-BE49-F238E27FC236}">
                            <a16:creationId xmlns:a16="http://schemas.microsoft.com/office/drawing/2014/main" id="{74469A94-8361-4B38-BFB0-C62600C09C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276601"/>
                        <a:ext cx="1951038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>
            <a:extLst>
              <a:ext uri="{FF2B5EF4-FFF2-40B4-BE49-F238E27FC236}">
                <a16:creationId xmlns:a16="http://schemas.microsoft.com/office/drawing/2014/main" id="{EE5342B8-1139-48BA-BBD1-F26382BC5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1" y="3352800"/>
          <a:ext cx="2073275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Image" r:id="rId7" imgW="2072820" imgH="2250000" progId="Photoshop.Image.4">
                  <p:embed/>
                </p:oleObj>
              </mc:Choice>
              <mc:Fallback>
                <p:oleObj name="Image" r:id="rId7" imgW="2072820" imgH="2250000" progId="Photoshop.Image.4">
                  <p:embed/>
                  <p:pic>
                    <p:nvPicPr>
                      <p:cNvPr id="5124" name="Object 9">
                        <a:extLst>
                          <a:ext uri="{FF2B5EF4-FFF2-40B4-BE49-F238E27FC236}">
                            <a16:creationId xmlns:a16="http://schemas.microsoft.com/office/drawing/2014/main" id="{EE5342B8-1139-48BA-BBD1-F26382BC5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1" y="3352800"/>
                        <a:ext cx="2073275" cy="224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7A27A25-D403-4DC2-ACA2-202213464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Unguis  </a:t>
            </a:r>
            <a:endParaRPr lang="es-ES" sz="3600" b="1"/>
          </a:p>
        </p:txBody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id="{1E5CA841-7C92-43D0-9519-F457BE1F6E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71600"/>
            <a:ext cx="44196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Interna </a:t>
            </a:r>
            <a:r>
              <a:rPr lang="es-MX" altLang="es-MX" sz="2400" b="1"/>
              <a:t>:  	               Etmoides y fosas nasales</a:t>
            </a:r>
            <a:endParaRPr lang="es-MX" altLang="es-MX" b="1">
              <a:solidFill>
                <a:srgbClr val="CC3300"/>
              </a:solidFill>
            </a:endParaRP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Externa:</a:t>
            </a:r>
            <a:r>
              <a:rPr lang="es-MX" altLang="es-MX" sz="2400" b="1"/>
              <a:t> Cresta del unguis, canal lacrimonasal</a:t>
            </a: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Bordes: 			       </a:t>
            </a:r>
            <a:r>
              <a:rPr lang="es-MX" altLang="es-MX" b="1"/>
              <a:t> </a:t>
            </a:r>
            <a:r>
              <a:rPr lang="es-MX" altLang="es-MX" sz="2400" b="1"/>
              <a:t>4 irregulares, delgados, articulares</a:t>
            </a:r>
            <a:r>
              <a:rPr lang="es-MX" altLang="es-MX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  		   Superior. </a:t>
            </a:r>
            <a:r>
              <a:rPr lang="es-MX" altLang="es-MX" sz="2400" b="1"/>
              <a:t>Apófisis  orbitaria </a:t>
            </a:r>
            <a:r>
              <a:rPr lang="es-MX" altLang="es-MX" sz="2400" b="1">
                <a:solidFill>
                  <a:schemeClr val="accent2"/>
                </a:solidFill>
              </a:rPr>
              <a:t>Inferior </a:t>
            </a:r>
            <a:r>
              <a:rPr lang="es-MX" altLang="es-MX" sz="2400" b="1"/>
              <a:t>conducto nasal       </a:t>
            </a:r>
            <a:r>
              <a:rPr lang="es-MX" altLang="es-MX" sz="2400" b="1">
                <a:solidFill>
                  <a:schemeClr val="accent2"/>
                </a:solidFill>
              </a:rPr>
              <a:t>Posterior </a:t>
            </a:r>
            <a:r>
              <a:rPr lang="es-MX" altLang="es-MX" sz="2400" b="1"/>
              <a:t>Lámina papirácea</a:t>
            </a:r>
            <a:r>
              <a:rPr lang="es-MX" altLang="es-MX" sz="2400" b="1">
                <a:solidFill>
                  <a:schemeClr val="accent2"/>
                </a:solidFill>
              </a:rPr>
              <a:t>  Anterior: </a:t>
            </a:r>
            <a:r>
              <a:rPr lang="es-MX" altLang="es-MX" sz="2400" b="1"/>
              <a:t>Canal lacrimonasal</a:t>
            </a:r>
          </a:p>
        </p:txBody>
      </p:sp>
      <p:sp>
        <p:nvSpPr>
          <p:cNvPr id="6152" name="Text Box 4">
            <a:extLst>
              <a:ext uri="{FF2B5EF4-FFF2-40B4-BE49-F238E27FC236}">
                <a16:creationId xmlns:a16="http://schemas.microsoft.com/office/drawing/2014/main" id="{DA2C4202-E634-465B-BF1A-3E5B2F18C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par, Cuadrilátero aplanado,  2 caras, 4 bordes, 4 ángulos</a:t>
            </a:r>
            <a:endParaRPr lang="es-ES" altLang="es-MX" b="1"/>
          </a:p>
        </p:txBody>
      </p:sp>
      <p:graphicFrame>
        <p:nvGraphicFramePr>
          <p:cNvPr id="6146" name="Object 6">
            <a:extLst>
              <a:ext uri="{FF2B5EF4-FFF2-40B4-BE49-F238E27FC236}">
                <a16:creationId xmlns:a16="http://schemas.microsoft.com/office/drawing/2014/main" id="{A72ABF8E-8EA1-4A70-AADC-B74D479ECD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3400" y="914401"/>
          <a:ext cx="2292350" cy="218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Image" r:id="rId3" imgW="2292295" imgH="2182557" progId="Photoshop.Image.4">
                  <p:embed/>
                </p:oleObj>
              </mc:Choice>
              <mc:Fallback>
                <p:oleObj name="Image" r:id="rId3" imgW="2292295" imgH="2182557" progId="Photoshop.Image.4">
                  <p:embed/>
                  <p:pic>
                    <p:nvPicPr>
                      <p:cNvPr id="6146" name="Object 6">
                        <a:extLst>
                          <a:ext uri="{FF2B5EF4-FFF2-40B4-BE49-F238E27FC236}">
                            <a16:creationId xmlns:a16="http://schemas.microsoft.com/office/drawing/2014/main" id="{A72ABF8E-8EA1-4A70-AADC-B74D479EC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914401"/>
                        <a:ext cx="2292350" cy="218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>
            <a:extLst>
              <a:ext uri="{FF2B5EF4-FFF2-40B4-BE49-F238E27FC236}">
                <a16:creationId xmlns:a16="http://schemas.microsoft.com/office/drawing/2014/main" id="{8F5103FC-1324-4D72-BF96-8CD31BE481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6076" y="3559176"/>
          <a:ext cx="270192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Image" r:id="rId5" imgW="2701220" imgH="3298780" progId="Photoshop.Image.4">
                  <p:embed/>
                </p:oleObj>
              </mc:Choice>
              <mc:Fallback>
                <p:oleObj name="Image" r:id="rId5" imgW="2701220" imgH="3298780" progId="Photoshop.Image.4">
                  <p:embed/>
                  <p:pic>
                    <p:nvPicPr>
                      <p:cNvPr id="6147" name="Object 7">
                        <a:extLst>
                          <a:ext uri="{FF2B5EF4-FFF2-40B4-BE49-F238E27FC236}">
                            <a16:creationId xmlns:a16="http://schemas.microsoft.com/office/drawing/2014/main" id="{8F5103FC-1324-4D72-BF96-8CD31BE481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076" y="3559176"/>
                        <a:ext cx="270192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8">
            <a:extLst>
              <a:ext uri="{FF2B5EF4-FFF2-40B4-BE49-F238E27FC236}">
                <a16:creationId xmlns:a16="http://schemas.microsoft.com/office/drawing/2014/main" id="{2ECA43B0-EC51-496D-AAD6-E0B8A649C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1143001"/>
          <a:ext cx="22098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Image" r:id="rId7" imgW="1841463" imgH="1758997" progId="Photoshop.Image.4">
                  <p:embed/>
                </p:oleObj>
              </mc:Choice>
              <mc:Fallback>
                <p:oleObj name="Image" r:id="rId7" imgW="1841463" imgH="1758997" progId="Photoshop.Image.4">
                  <p:embed/>
                  <p:pic>
                    <p:nvPicPr>
                      <p:cNvPr id="6148" name="Object 8">
                        <a:extLst>
                          <a:ext uri="{FF2B5EF4-FFF2-40B4-BE49-F238E27FC236}">
                            <a16:creationId xmlns:a16="http://schemas.microsoft.com/office/drawing/2014/main" id="{2ECA43B0-EC51-496D-AAD6-E0B8A649CB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143001"/>
                        <a:ext cx="22098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9">
            <a:extLst>
              <a:ext uri="{FF2B5EF4-FFF2-40B4-BE49-F238E27FC236}">
                <a16:creationId xmlns:a16="http://schemas.microsoft.com/office/drawing/2014/main" id="{C2993255-86C0-43BC-834E-BB2E5CD58A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191000"/>
          <a:ext cx="21336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Image" r:id="rId9" imgW="1786283" imgH="1786283" progId="Photoshop.Image.4">
                  <p:embed/>
                </p:oleObj>
              </mc:Choice>
              <mc:Fallback>
                <p:oleObj name="Image" r:id="rId9" imgW="1786283" imgH="1786283" progId="Photoshop.Image.4">
                  <p:embed/>
                  <p:pic>
                    <p:nvPicPr>
                      <p:cNvPr id="6149" name="Object 9">
                        <a:extLst>
                          <a:ext uri="{FF2B5EF4-FFF2-40B4-BE49-F238E27FC236}">
                            <a16:creationId xmlns:a16="http://schemas.microsoft.com/office/drawing/2014/main" id="{C2993255-86C0-43BC-834E-BB2E5CD58A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191000"/>
                        <a:ext cx="21336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CD0054E-0458-403B-B475-A696F99DB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Palatino  </a:t>
            </a:r>
            <a:endParaRPr lang="es-ES" sz="3600" b="1"/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B3919CC3-35B1-45B7-9153-53933BF42A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85800"/>
            <a:ext cx="4648200" cy="61722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Porción Horizontal</a:t>
            </a:r>
            <a:r>
              <a:rPr lang="es-MX" altLang="es-MX" sz="2400" b="1"/>
              <a:t>  (</a:t>
            </a:r>
            <a:r>
              <a:rPr lang="es-MX" altLang="es-MX" sz="2400" b="1">
                <a:solidFill>
                  <a:srgbClr val="CC3300"/>
                </a:solidFill>
              </a:rPr>
              <a:t>2</a:t>
            </a:r>
            <a:r>
              <a:rPr lang="es-MX" altLang="es-MX" sz="2400" b="1"/>
              <a:t> </a:t>
            </a:r>
            <a:r>
              <a:rPr lang="es-MX" altLang="es-MX" sz="2400" b="1">
                <a:solidFill>
                  <a:srgbClr val="CC3300"/>
                </a:solidFill>
              </a:rPr>
              <a:t>Caras:)</a:t>
            </a:r>
            <a:r>
              <a:rPr lang="es-MX" altLang="es-MX" sz="2400" b="1">
                <a:solidFill>
                  <a:schemeClr val="accent2"/>
                </a:solidFill>
              </a:rPr>
              <a:t> Superior</a:t>
            </a:r>
            <a:r>
              <a:rPr lang="es-MX" altLang="es-MX" sz="2400" b="1"/>
              <a:t>: piso de fosas  nasales   </a:t>
            </a:r>
            <a:r>
              <a:rPr lang="es-MX" altLang="es-MX" sz="2400" b="1">
                <a:solidFill>
                  <a:schemeClr val="accent2"/>
                </a:solidFill>
              </a:rPr>
              <a:t>Inferior</a:t>
            </a:r>
            <a:r>
              <a:rPr lang="es-MX" altLang="es-MX" sz="2400" b="1"/>
              <a:t>: Bóveda del paladar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(4 bordes:)  </a:t>
            </a:r>
            <a:r>
              <a:rPr lang="es-MX" altLang="es-MX" sz="2400" b="1">
                <a:solidFill>
                  <a:schemeClr val="accent2"/>
                </a:solidFill>
              </a:rPr>
              <a:t>Anterior, externo e int,</a:t>
            </a:r>
            <a:r>
              <a:rPr lang="es-MX" altLang="es-MX" sz="2400" b="1">
                <a:solidFill>
                  <a:srgbClr val="CC3300"/>
                </a:solidFill>
              </a:rPr>
              <a:t> </a:t>
            </a:r>
            <a:r>
              <a:rPr lang="es-MX" altLang="es-MX" sz="2400" b="1"/>
              <a:t>articulares,</a:t>
            </a:r>
            <a:r>
              <a:rPr lang="es-MX" altLang="es-MX" sz="2400" b="1">
                <a:solidFill>
                  <a:srgbClr val="CC3300"/>
                </a:solidFill>
              </a:rPr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posterior </a:t>
            </a:r>
            <a:r>
              <a:rPr lang="es-MX" altLang="es-MX" sz="2400" b="1"/>
              <a:t>libre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Porción Vertical:  </a:t>
            </a:r>
            <a:r>
              <a:rPr lang="es-MX" altLang="es-MX" sz="2400" b="1">
                <a:solidFill>
                  <a:srgbClr val="CC3300"/>
                </a:solidFill>
              </a:rPr>
              <a:t>(2 caras)</a:t>
            </a:r>
            <a:r>
              <a:rPr lang="es-MX" altLang="es-MX" sz="2400" b="1"/>
              <a:t>  </a:t>
            </a:r>
            <a:r>
              <a:rPr lang="es-MX" altLang="es-MX" sz="2400" b="1">
                <a:solidFill>
                  <a:schemeClr val="accent2"/>
                </a:solidFill>
              </a:rPr>
              <a:t>Interna:</a:t>
            </a:r>
            <a:r>
              <a:rPr lang="es-MX" altLang="es-MX" sz="2400" b="1"/>
              <a:t>  Fosas nasales Crestas turbinales Superior e Inferior   </a:t>
            </a:r>
            <a:r>
              <a:rPr lang="es-MX" altLang="es-MX" sz="2400" b="1">
                <a:solidFill>
                  <a:schemeClr val="accent2"/>
                </a:solidFill>
              </a:rPr>
              <a:t>Externa </a:t>
            </a:r>
            <a:r>
              <a:rPr lang="es-MX" altLang="es-MX" sz="2400" b="1"/>
              <a:t>Fosa pterigomaxilar; 2 superficies articulares (maxilar sup y apófisis pterigoides)       </a:t>
            </a:r>
            <a:endParaRPr lang="es-MX" altLang="es-MX" sz="2400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4 bordes)</a:t>
            </a:r>
            <a:r>
              <a:rPr lang="es-MX" altLang="es-MX" b="1">
                <a:solidFill>
                  <a:srgbClr val="CC3300"/>
                </a:solidFill>
              </a:rPr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Anterior:  </a:t>
            </a:r>
            <a:r>
              <a:rPr lang="es-MX" altLang="es-MX" sz="2400" b="1"/>
              <a:t>Maxilar sup</a:t>
            </a:r>
            <a:r>
              <a:rPr lang="es-MX" altLang="es-MX" sz="2400" b="1">
                <a:solidFill>
                  <a:schemeClr val="accent2"/>
                </a:solidFill>
              </a:rPr>
              <a:t> Posterior  </a:t>
            </a:r>
            <a:r>
              <a:rPr lang="es-MX" altLang="es-MX" sz="2400" b="1"/>
              <a:t>Pterigoides     </a:t>
            </a:r>
            <a:r>
              <a:rPr lang="es-MX" altLang="es-MX" sz="2400" b="1">
                <a:solidFill>
                  <a:schemeClr val="accent2"/>
                </a:solidFill>
              </a:rPr>
              <a:t>Inferior </a:t>
            </a:r>
            <a:r>
              <a:rPr lang="es-MX" altLang="es-MX" sz="2400" b="1"/>
              <a:t>Apófisis piramidal </a:t>
            </a:r>
            <a:r>
              <a:rPr lang="es-MX" altLang="es-MX" sz="2400" b="1">
                <a:solidFill>
                  <a:schemeClr val="accent2"/>
                </a:solidFill>
              </a:rPr>
              <a:t>Superior. </a:t>
            </a:r>
            <a:r>
              <a:rPr lang="es-MX" altLang="es-MX" sz="2400" b="1"/>
              <a:t>Apófisis  orbitaria, apófifis esfenoidal y escotadura palatina</a:t>
            </a:r>
          </a:p>
        </p:txBody>
      </p:sp>
      <p:sp>
        <p:nvSpPr>
          <p:cNvPr id="7175" name="Text Box 4">
            <a:extLst>
              <a:ext uri="{FF2B5EF4-FFF2-40B4-BE49-F238E27FC236}">
                <a16:creationId xmlns:a16="http://schemas.microsoft.com/office/drawing/2014/main" id="{C9B4D4F9-0EB0-4696-994E-2C99DC370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par, Plano,   2 Porciones: Horizontal y Vertical</a:t>
            </a:r>
            <a:endParaRPr lang="es-ES" altLang="es-MX" b="1"/>
          </a:p>
        </p:txBody>
      </p:sp>
      <p:graphicFrame>
        <p:nvGraphicFramePr>
          <p:cNvPr id="7170" name="Object 6">
            <a:extLst>
              <a:ext uri="{FF2B5EF4-FFF2-40B4-BE49-F238E27FC236}">
                <a16:creationId xmlns:a16="http://schemas.microsoft.com/office/drawing/2014/main" id="{85037F4D-18F4-464A-8A74-C972F799ED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1" y="3886200"/>
          <a:ext cx="1597025" cy="242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Image" r:id="rId3" imgW="1597290" imgH="2420732" progId="Photoshop.Image.4">
                  <p:embed/>
                </p:oleObj>
              </mc:Choice>
              <mc:Fallback>
                <p:oleObj name="Image" r:id="rId3" imgW="1597290" imgH="2420732" progId="Photoshop.Image.4">
                  <p:embed/>
                  <p:pic>
                    <p:nvPicPr>
                      <p:cNvPr id="7170" name="Object 6">
                        <a:extLst>
                          <a:ext uri="{FF2B5EF4-FFF2-40B4-BE49-F238E27FC236}">
                            <a16:creationId xmlns:a16="http://schemas.microsoft.com/office/drawing/2014/main" id="{85037F4D-18F4-464A-8A74-C972F799ED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3886200"/>
                        <a:ext cx="1597025" cy="242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>
            <a:extLst>
              <a:ext uri="{FF2B5EF4-FFF2-40B4-BE49-F238E27FC236}">
                <a16:creationId xmlns:a16="http://schemas.microsoft.com/office/drawing/2014/main" id="{D7606A48-F12D-4A53-A808-C64E0AE873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1" y="3733801"/>
          <a:ext cx="143192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Image" r:id="rId5" imgW="1432684" imgH="2371550" progId="Photoshop.Image.4">
                  <p:embed/>
                </p:oleObj>
              </mc:Choice>
              <mc:Fallback>
                <p:oleObj name="Image" r:id="rId5" imgW="1432684" imgH="2371550" progId="Photoshop.Image.4">
                  <p:embed/>
                  <p:pic>
                    <p:nvPicPr>
                      <p:cNvPr id="7171" name="Object 7">
                        <a:extLst>
                          <a:ext uri="{FF2B5EF4-FFF2-40B4-BE49-F238E27FC236}">
                            <a16:creationId xmlns:a16="http://schemas.microsoft.com/office/drawing/2014/main" id="{D7606A48-F12D-4A53-A808-C64E0AE873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3733801"/>
                        <a:ext cx="1431925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8">
            <a:extLst>
              <a:ext uri="{FF2B5EF4-FFF2-40B4-BE49-F238E27FC236}">
                <a16:creationId xmlns:a16="http://schemas.microsoft.com/office/drawing/2014/main" id="{921BF0FD-5BF6-4276-94A9-AA1CF8409E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1" y="914401"/>
          <a:ext cx="1579563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Image" r:id="rId7" imgW="1579001" imgH="2365453" progId="Photoshop.Image.4">
                  <p:embed/>
                </p:oleObj>
              </mc:Choice>
              <mc:Fallback>
                <p:oleObj name="Image" r:id="rId7" imgW="1579001" imgH="2365453" progId="Photoshop.Image.4">
                  <p:embed/>
                  <p:pic>
                    <p:nvPicPr>
                      <p:cNvPr id="7172" name="Object 8">
                        <a:extLst>
                          <a:ext uri="{FF2B5EF4-FFF2-40B4-BE49-F238E27FC236}">
                            <a16:creationId xmlns:a16="http://schemas.microsoft.com/office/drawing/2014/main" id="{921BF0FD-5BF6-4276-94A9-AA1CF8409E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914401"/>
                        <a:ext cx="1579563" cy="236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0ADBA82-ED83-43B4-B92A-2B4D222F3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Cornete Inferior</a:t>
            </a:r>
            <a:endParaRPr lang="es-ES" sz="3600" b="1"/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25BD7650-640D-4BB7-BA44-EFC41D1CEE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838200"/>
            <a:ext cx="44196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Interna </a:t>
            </a:r>
            <a:r>
              <a:rPr lang="es-MX" altLang="es-MX" sz="2400" b="1"/>
              <a:t>:     Convexa orientada hacia el tabique</a:t>
            </a: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 Externa:</a:t>
            </a:r>
            <a:r>
              <a:rPr lang="es-MX" altLang="es-MX" sz="2400" b="1"/>
              <a:t>    Cóncava Pared lateral</a:t>
            </a: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Bordes: 			 </a:t>
            </a:r>
            <a:r>
              <a:rPr lang="es-MX" altLang="es-MX" sz="2400" b="1">
                <a:solidFill>
                  <a:schemeClr val="accent2"/>
                </a:solidFill>
              </a:rPr>
              <a:t>   Superior. </a:t>
            </a:r>
            <a:r>
              <a:rPr lang="es-MX" altLang="es-MX" sz="2400" b="1"/>
              <a:t>Fijo a la pared, 3 prolongaciones  a):- Apófisis lagrimal b).- Apófisis maxilar y c).- Apófisis etmoidal </a:t>
            </a:r>
            <a:r>
              <a:rPr lang="es-MX" altLang="es-MX" sz="2400" b="1">
                <a:solidFill>
                  <a:schemeClr val="accent2"/>
                </a:solidFill>
              </a:rPr>
              <a:t>Inferior </a:t>
            </a:r>
            <a:r>
              <a:rPr lang="es-MX" altLang="es-MX" sz="2400" b="1"/>
              <a:t>Libre       </a:t>
            </a:r>
          </a:p>
          <a:p>
            <a:pPr eaLnBrk="1" hangingPunct="1"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Extremidades  </a:t>
            </a:r>
            <a:r>
              <a:rPr lang="es-MX" altLang="es-MX" sz="2400" b="1">
                <a:solidFill>
                  <a:schemeClr val="accent2"/>
                </a:solidFill>
              </a:rPr>
              <a:t>Anterior: </a:t>
            </a:r>
            <a:r>
              <a:rPr lang="es-MX" altLang="es-MX" sz="2400" b="1"/>
              <a:t>Maxilar Sup</a:t>
            </a: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chemeClr val="accent2"/>
                </a:solidFill>
              </a:rPr>
              <a:t>    Posterior  </a:t>
            </a:r>
            <a:r>
              <a:rPr lang="es-MX" altLang="es-MX" sz="2400" b="1"/>
              <a:t>Palatino</a:t>
            </a:r>
          </a:p>
        </p:txBody>
      </p:sp>
      <p:sp>
        <p:nvSpPr>
          <p:cNvPr id="8198" name="Text Box 4">
            <a:extLst>
              <a:ext uri="{FF2B5EF4-FFF2-40B4-BE49-F238E27FC236}">
                <a16:creationId xmlns:a16="http://schemas.microsoft.com/office/drawing/2014/main" id="{DF24D19B-B0C0-4977-9911-A6202151D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par, alargado,  2 caras, 2 bordes, 2 extremidades</a:t>
            </a:r>
            <a:endParaRPr lang="es-ES" altLang="es-MX" b="1"/>
          </a:p>
        </p:txBody>
      </p:sp>
      <p:graphicFrame>
        <p:nvGraphicFramePr>
          <p:cNvPr id="8194" name="Object 6">
            <a:extLst>
              <a:ext uri="{FF2B5EF4-FFF2-40B4-BE49-F238E27FC236}">
                <a16:creationId xmlns:a16="http://schemas.microsoft.com/office/drawing/2014/main" id="{E5786049-6CB0-4792-930C-B9D0411484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16351"/>
          <a:ext cx="4191000" cy="285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Image" r:id="rId3" imgW="2255715" imgH="1536455" progId="Photoshop.Image.4">
                  <p:embed/>
                </p:oleObj>
              </mc:Choice>
              <mc:Fallback>
                <p:oleObj name="Image" r:id="rId3" imgW="2255715" imgH="1536455" progId="Photoshop.Image.4">
                  <p:embed/>
                  <p:pic>
                    <p:nvPicPr>
                      <p:cNvPr id="8194" name="Object 6">
                        <a:extLst>
                          <a:ext uri="{FF2B5EF4-FFF2-40B4-BE49-F238E27FC236}">
                            <a16:creationId xmlns:a16="http://schemas.microsoft.com/office/drawing/2014/main" id="{E5786049-6CB0-4792-930C-B9D0411484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16351"/>
                        <a:ext cx="4191000" cy="285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>
            <a:extLst>
              <a:ext uri="{FF2B5EF4-FFF2-40B4-BE49-F238E27FC236}">
                <a16:creationId xmlns:a16="http://schemas.microsoft.com/office/drawing/2014/main" id="{A6DF0022-D524-450C-BAA1-2ADF3E3414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838201"/>
          <a:ext cx="4495800" cy="27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Image" r:id="rId5" imgW="2661585" imgH="1627911" progId="Photoshop.Image.4">
                  <p:embed/>
                </p:oleObj>
              </mc:Choice>
              <mc:Fallback>
                <p:oleObj name="Image" r:id="rId5" imgW="2661585" imgH="1627911" progId="Photoshop.Image.4">
                  <p:embed/>
                  <p:pic>
                    <p:nvPicPr>
                      <p:cNvPr id="8195" name="Object 7">
                        <a:extLst>
                          <a:ext uri="{FF2B5EF4-FFF2-40B4-BE49-F238E27FC236}">
                            <a16:creationId xmlns:a16="http://schemas.microsoft.com/office/drawing/2014/main" id="{A6DF0022-D524-450C-BAA1-2ADF3E341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838201"/>
                        <a:ext cx="4495800" cy="274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00C53C2-4734-4E86-AD91-105F5F50F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Vómer</a:t>
            </a:r>
            <a:endParaRPr lang="es-ES" sz="3600" b="1"/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4FACD48D-56D2-4B28-89F9-467DF57C28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838200"/>
            <a:ext cx="441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Caras: </a:t>
            </a:r>
            <a:r>
              <a:rPr lang="es-MX" altLang="es-MX" sz="2400" b="1">
                <a:solidFill>
                  <a:schemeClr val="accent2"/>
                </a:solidFill>
              </a:rPr>
              <a:t>Derecha e Izquierda</a:t>
            </a:r>
            <a:r>
              <a:rPr lang="es-MX" altLang="es-MX" sz="2400" b="1"/>
              <a:t> Planas, (surcos vasos y  nervios)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Bordes: 			       </a:t>
            </a:r>
            <a:r>
              <a:rPr lang="es-MX" altLang="es-MX" b="1"/>
              <a:t> </a:t>
            </a:r>
            <a:r>
              <a:rPr lang="es-MX" altLang="es-MX" sz="2400" b="1"/>
              <a:t>4 irregulares, delgados, articulares</a:t>
            </a:r>
            <a:r>
              <a:rPr lang="es-MX" altLang="es-MX" b="1"/>
              <a:t> </a:t>
            </a:r>
            <a:r>
              <a:rPr lang="es-MX" altLang="es-MX" sz="2400" b="1">
                <a:solidFill>
                  <a:schemeClr val="accent2"/>
                </a:solidFill>
              </a:rPr>
              <a:t>  		 Anterior: </a:t>
            </a:r>
            <a:r>
              <a:rPr lang="es-MX" altLang="es-MX" sz="2400" b="1"/>
              <a:t>Lámina vertical de etmoides y tabique    </a:t>
            </a:r>
            <a:r>
              <a:rPr lang="es-MX" altLang="es-MX" sz="2400" b="1">
                <a:solidFill>
                  <a:schemeClr val="accent2"/>
                </a:solidFill>
              </a:rPr>
              <a:t> Posterior </a:t>
            </a:r>
            <a:r>
              <a:rPr lang="es-MX" altLang="es-MX" sz="2400" b="1"/>
              <a:t>Separa los orificios posteriores de fosas nasales</a:t>
            </a:r>
            <a:r>
              <a:rPr lang="es-MX" altLang="es-MX" sz="2400" b="1">
                <a:solidFill>
                  <a:schemeClr val="accent2"/>
                </a:solidFill>
              </a:rPr>
              <a:t> Superior. </a:t>
            </a:r>
            <a:r>
              <a:rPr lang="es-MX" altLang="es-MX" sz="2400" b="1"/>
              <a:t>Alas del vómer – cresta del esfenoides    </a:t>
            </a:r>
            <a:r>
              <a:rPr lang="es-MX" altLang="es-MX" sz="2400" b="1">
                <a:solidFill>
                  <a:schemeClr val="accent2"/>
                </a:solidFill>
              </a:rPr>
              <a:t>Inferior </a:t>
            </a:r>
            <a:r>
              <a:rPr lang="es-MX" altLang="es-MX" sz="2400" b="1"/>
              <a:t>Sutura media de apófisis palatina de Max. Sup y porciones horizontales de palatinos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AE7A70D9-C0DD-4925-B3C2-017F4EE8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impar, Medio, aplanado,  2 caras, 2 bordes, 2 extremidades</a:t>
            </a:r>
            <a:endParaRPr lang="es-ES" altLang="es-MX" b="1"/>
          </a:p>
        </p:txBody>
      </p:sp>
      <p:graphicFrame>
        <p:nvGraphicFramePr>
          <p:cNvPr id="9218" name="Object 6">
            <a:extLst>
              <a:ext uri="{FF2B5EF4-FFF2-40B4-BE49-F238E27FC236}">
                <a16:creationId xmlns:a16="http://schemas.microsoft.com/office/drawing/2014/main" id="{F19CA00B-1F04-4A74-8046-650060AAEA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4114801"/>
          <a:ext cx="227330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Image" r:id="rId3" imgW="2274005" imgH="2524390" progId="Photoshop.Image.4">
                  <p:embed/>
                </p:oleObj>
              </mc:Choice>
              <mc:Fallback>
                <p:oleObj name="Image" r:id="rId3" imgW="2274005" imgH="2524390" progId="Photoshop.Image.4">
                  <p:embed/>
                  <p:pic>
                    <p:nvPicPr>
                      <p:cNvPr id="9218" name="Object 6">
                        <a:extLst>
                          <a:ext uri="{FF2B5EF4-FFF2-40B4-BE49-F238E27FC236}">
                            <a16:creationId xmlns:a16="http://schemas.microsoft.com/office/drawing/2014/main" id="{F19CA00B-1F04-4A74-8046-650060AAEA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114801"/>
                        <a:ext cx="2273300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>
            <a:extLst>
              <a:ext uri="{FF2B5EF4-FFF2-40B4-BE49-F238E27FC236}">
                <a16:creationId xmlns:a16="http://schemas.microsoft.com/office/drawing/2014/main" id="{DD3AE36A-03E3-4CEC-80DA-9248DF33FE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1" y="1143000"/>
          <a:ext cx="237966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Image" r:id="rId5" imgW="1987468" imgH="2036585" progId="Photoshop.Image.4">
                  <p:embed/>
                </p:oleObj>
              </mc:Choice>
              <mc:Fallback>
                <p:oleObj name="Image" r:id="rId5" imgW="1987468" imgH="2036585" progId="Photoshop.Image.4">
                  <p:embed/>
                  <p:pic>
                    <p:nvPicPr>
                      <p:cNvPr id="9219" name="Object 7">
                        <a:extLst>
                          <a:ext uri="{FF2B5EF4-FFF2-40B4-BE49-F238E27FC236}">
                            <a16:creationId xmlns:a16="http://schemas.microsoft.com/office/drawing/2014/main" id="{DD3AE36A-03E3-4CEC-80DA-9248DF33FE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1" y="1143000"/>
                        <a:ext cx="2379663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8">
            <a:extLst>
              <a:ext uri="{FF2B5EF4-FFF2-40B4-BE49-F238E27FC236}">
                <a16:creationId xmlns:a16="http://schemas.microsoft.com/office/drawing/2014/main" id="{E4D17B45-DA9A-4962-A156-B5136D8584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7163" y="1143000"/>
          <a:ext cx="10604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Image" r:id="rId7" imgW="640027" imgH="1700931" progId="Photoshop.Image.4">
                  <p:embed/>
                </p:oleObj>
              </mc:Choice>
              <mc:Fallback>
                <p:oleObj name="Image" r:id="rId7" imgW="640027" imgH="1700931" progId="Photoshop.Image.4">
                  <p:embed/>
                  <p:pic>
                    <p:nvPicPr>
                      <p:cNvPr id="9220" name="Object 8">
                        <a:extLst>
                          <a:ext uri="{FF2B5EF4-FFF2-40B4-BE49-F238E27FC236}">
                            <a16:creationId xmlns:a16="http://schemas.microsoft.com/office/drawing/2014/main" id="{E4D17B45-DA9A-4962-A156-B5136D8584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1143000"/>
                        <a:ext cx="106045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0A40D96B-8771-41B7-BFCF-E8C38BCC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52400"/>
            <a:ext cx="8001000" cy="457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b="1">
                <a:solidFill>
                  <a:schemeClr val="tx2"/>
                </a:solidFill>
              </a:rPr>
              <a:t>HUESO FRONTAL (Bordes)</a:t>
            </a:r>
            <a:endParaRPr lang="es-ES" altLang="es-ES" b="1">
              <a:solidFill>
                <a:schemeClr val="tx2"/>
              </a:solidFill>
            </a:endParaRP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2AFC4700-7BC2-4320-9B15-8B9654EE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62000"/>
            <a:ext cx="4038600" cy="6096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path path="rect">
              <a:fillToRect r="100000" b="100000"/>
            </a:path>
          </a:gra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MX" altLang="es-ES" sz="2400" b="1"/>
              <a:t>SUPERIOR:</a:t>
            </a:r>
          </a:p>
          <a:p>
            <a:pPr eaLnBrk="1" hangingPunct="1">
              <a:buFontTx/>
              <a:buNone/>
            </a:pPr>
            <a:r>
              <a:rPr lang="es-MX" altLang="es-ES" sz="2400" b="1"/>
              <a:t>Serrado, articular </a:t>
            </a:r>
          </a:p>
          <a:p>
            <a:pPr lvl="1" eaLnBrk="1" hangingPunct="1">
              <a:buFontTx/>
              <a:buNone/>
            </a:pPr>
            <a:r>
              <a:rPr lang="es-MX" altLang="es-ES" sz="2000" b="1"/>
              <a:t>Parietales</a:t>
            </a:r>
          </a:p>
          <a:p>
            <a:pPr lvl="1" eaLnBrk="1" hangingPunct="1">
              <a:buFontTx/>
              <a:buNone/>
            </a:pPr>
            <a:r>
              <a:rPr lang="es-MX" altLang="es-ES" sz="2000" b="1"/>
              <a:t>Esfenoides,  (Ala mayor) </a:t>
            </a:r>
          </a:p>
          <a:p>
            <a:pPr lvl="1" eaLnBrk="1" hangingPunct="1">
              <a:buFontTx/>
              <a:buNone/>
            </a:pPr>
            <a:r>
              <a:rPr lang="es-MX" altLang="es-ES" sz="2400" b="1"/>
              <a:t>    ANTERIOR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/>
              <a:t>Arco Orbitario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 b="1"/>
              <a:t>Apófisis orbitaria Interna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 b="1"/>
              <a:t>Escotadura supra orbitaria.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 b="1"/>
              <a:t>Escotadura</a:t>
            </a:r>
            <a:r>
              <a:rPr lang="es-MX" altLang="es-ES" sz="2400" b="1"/>
              <a:t> </a:t>
            </a:r>
            <a:r>
              <a:rPr lang="es-MX" altLang="es-ES" sz="2000" b="1"/>
              <a:t>orbitaria Externa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 b="1"/>
              <a:t>Apófisis orbitaria externa</a:t>
            </a:r>
            <a:endParaRPr lang="es-ES" altLang="es-ES" sz="1800" b="1"/>
          </a:p>
          <a:p>
            <a:pPr algn="ctr" eaLnBrk="1" hangingPunct="1">
              <a:buFontTx/>
              <a:buNone/>
            </a:pPr>
            <a:r>
              <a:rPr lang="es-MX" altLang="es-ES" sz="2400" b="1"/>
              <a:t>POSTERIOR</a:t>
            </a:r>
          </a:p>
          <a:p>
            <a:pPr eaLnBrk="1" hangingPunct="1">
              <a:buFontTx/>
              <a:buNone/>
            </a:pPr>
            <a:r>
              <a:rPr lang="es-MX" altLang="es-ES" sz="2400" b="1"/>
              <a:t>Porción  articular     </a:t>
            </a:r>
            <a:r>
              <a:rPr lang="es-MX" altLang="es-ES" sz="1800" b="1"/>
              <a:t>Esfenoides, ala menor</a:t>
            </a:r>
          </a:p>
          <a:p>
            <a:pPr eaLnBrk="1" hangingPunct="1">
              <a:buFontTx/>
              <a:buNone/>
            </a:pPr>
            <a:r>
              <a:rPr lang="es-MX" altLang="es-ES" sz="2400" b="1"/>
              <a:t>Porción libre</a:t>
            </a:r>
          </a:p>
          <a:p>
            <a:pPr lvl="1" eaLnBrk="1" hangingPunct="1">
              <a:buFontTx/>
              <a:buNone/>
            </a:pPr>
            <a:r>
              <a:rPr lang="es-MX" altLang="es-ES" sz="1800" b="1"/>
              <a:t>Hendidura esfenoidal</a:t>
            </a:r>
            <a:r>
              <a:rPr lang="es-MX" altLang="es-ES" sz="2000" b="1"/>
              <a:t>. </a:t>
            </a:r>
            <a:endParaRPr lang="es-ES" altLang="es-ES" sz="1800" b="1"/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B057B26B-393E-4383-A0FD-59E65B050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191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ES" sz="2400"/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BC7B6B1D-99C0-49DA-BD5E-B31692E71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19626"/>
            <a:ext cx="4267200" cy="22383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EC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/>
              <a:t>ESTRUCTURA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ES" sz="2400" b="1"/>
              <a:t>  Láminas: (</a:t>
            </a:r>
            <a:r>
              <a:rPr lang="es-MX" altLang="es-ES" sz="2000" b="1"/>
              <a:t>Hueso compacto)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s-MX" altLang="es-ES" sz="2000" b="1"/>
              <a:t>  Externa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s-MX" altLang="es-ES" sz="2000" b="1"/>
              <a:t>  Interna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ES" sz="2400" b="1"/>
              <a:t>  Diploe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ES" sz="2400" b="1"/>
              <a:t>  Senos frontales</a:t>
            </a:r>
            <a:endParaRPr lang="es-ES" altLang="es-ES" sz="2400" b="1"/>
          </a:p>
        </p:txBody>
      </p:sp>
      <p:graphicFrame>
        <p:nvGraphicFramePr>
          <p:cNvPr id="5126" name="Object 9">
            <a:extLst>
              <a:ext uri="{FF2B5EF4-FFF2-40B4-BE49-F238E27FC236}">
                <a16:creationId xmlns:a16="http://schemas.microsoft.com/office/drawing/2014/main" id="{CEFA1BBA-E71C-4B96-9774-F0FCF61DD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838200"/>
          <a:ext cx="4343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3" imgW="1932763" imgH="1411585" progId="Photoshop.Image.4">
                  <p:embed/>
                </p:oleObj>
              </mc:Choice>
              <mc:Fallback>
                <p:oleObj name="Image" r:id="rId3" imgW="1932763" imgH="1411585" progId="Photoshop.Image.4">
                  <p:embed/>
                  <p:pic>
                    <p:nvPicPr>
                      <p:cNvPr id="5126" name="Object 9">
                        <a:extLst>
                          <a:ext uri="{FF2B5EF4-FFF2-40B4-BE49-F238E27FC236}">
                            <a16:creationId xmlns:a16="http://schemas.microsoft.com/office/drawing/2014/main" id="{CEFA1BBA-E71C-4B96-9774-F0FCF61DD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838200"/>
                        <a:ext cx="4343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C025750-CFAF-4279-8C77-E03448D0F5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Maxilar Inferior</a:t>
            </a:r>
            <a:endParaRPr lang="es-ES" sz="3600" b="1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DB854496-C6EE-464B-A6A2-90F53B5493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85800"/>
            <a:ext cx="4419600" cy="5334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b="1">
                <a:solidFill>
                  <a:srgbClr val="CC3300"/>
                </a:solidFill>
              </a:rPr>
              <a:t>Cuerpo </a:t>
            </a:r>
            <a:r>
              <a:rPr lang="es-MX" altLang="es-MX" sz="2400" b="1"/>
              <a:t>: Forma de herradura </a:t>
            </a:r>
            <a:endParaRPr lang="es-MX" altLang="es-MX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Cara anterior:                         </a:t>
            </a:r>
            <a:r>
              <a:rPr lang="es-MX" altLang="es-MX" sz="2400" b="1">
                <a:solidFill>
                  <a:schemeClr val="accent2"/>
                </a:solidFill>
              </a:rPr>
              <a:t>a).-</a:t>
            </a:r>
            <a:r>
              <a:rPr lang="es-MX" altLang="es-MX" sz="2400" b="1"/>
              <a:t> Sínfisis mentoniana y eminencia mentoniana       </a:t>
            </a:r>
            <a:r>
              <a:rPr lang="es-MX" altLang="es-MX" sz="2400" b="1">
                <a:solidFill>
                  <a:schemeClr val="accent2"/>
                </a:solidFill>
              </a:rPr>
              <a:t>b).-</a:t>
            </a:r>
            <a:r>
              <a:rPr lang="es-MX" altLang="es-MX" sz="2400" b="1"/>
              <a:t> Línea oblícua externa y </a:t>
            </a:r>
            <a:r>
              <a:rPr lang="es-MX" altLang="es-MX" sz="2400" b="1">
                <a:solidFill>
                  <a:schemeClr val="accent2"/>
                </a:solidFill>
              </a:rPr>
              <a:t>c).-</a:t>
            </a:r>
            <a:r>
              <a:rPr lang="es-MX" altLang="es-MX" sz="2400" b="1"/>
              <a:t> Agujero mentoniano</a:t>
            </a:r>
            <a:endParaRPr lang="es-MX" altLang="es-MX" sz="2400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Cara Posterior</a:t>
            </a:r>
            <a:r>
              <a:rPr lang="es-MX" altLang="es-MX" sz="2400" b="1"/>
              <a:t>                             </a:t>
            </a:r>
            <a:r>
              <a:rPr lang="es-MX" altLang="es-MX" sz="2400" b="1">
                <a:solidFill>
                  <a:schemeClr val="accent2"/>
                </a:solidFill>
              </a:rPr>
              <a:t>a).-</a:t>
            </a:r>
            <a:r>
              <a:rPr lang="es-MX" altLang="es-MX" sz="2400" b="1"/>
              <a:t> 4 apófisis geni                                       </a:t>
            </a:r>
            <a:r>
              <a:rPr lang="es-MX" altLang="es-MX" sz="2400" b="1">
                <a:solidFill>
                  <a:schemeClr val="accent2"/>
                </a:solidFill>
              </a:rPr>
              <a:t>b).-</a:t>
            </a:r>
            <a:r>
              <a:rPr lang="es-MX" altLang="es-MX" sz="2400" b="1"/>
              <a:t> Línea oblícua interna (Milohioidea)                       </a:t>
            </a:r>
            <a:r>
              <a:rPr lang="es-MX" altLang="es-MX" sz="2400" b="1">
                <a:solidFill>
                  <a:schemeClr val="accent2"/>
                </a:solidFill>
              </a:rPr>
              <a:t>c),-</a:t>
            </a:r>
            <a:r>
              <a:rPr lang="es-MX" altLang="es-MX" sz="2400" b="1"/>
              <a:t> Fosita sublingual          </a:t>
            </a:r>
            <a:r>
              <a:rPr lang="es-MX" altLang="es-MX" sz="2400" b="1">
                <a:solidFill>
                  <a:schemeClr val="accent2"/>
                </a:solidFill>
              </a:rPr>
              <a:t>d).-</a:t>
            </a:r>
            <a:r>
              <a:rPr lang="es-MX" altLang="es-MX" sz="2400" b="1"/>
              <a:t> Fosita submaxilar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superior                </a:t>
            </a:r>
            <a:r>
              <a:rPr lang="es-MX" altLang="es-MX" sz="2400" b="1"/>
              <a:t>Alveolos dentarios</a:t>
            </a:r>
            <a:endParaRPr lang="es-MX" altLang="es-MX" sz="2400" b="1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inferior</a:t>
            </a:r>
            <a:r>
              <a:rPr lang="es-MX" altLang="es-MX" b="1">
                <a:solidFill>
                  <a:srgbClr val="CC3300"/>
                </a:solidFill>
              </a:rPr>
              <a:t> 	</a:t>
            </a:r>
            <a:r>
              <a:rPr lang="es-MX" altLang="es-MX" b="1"/>
              <a:t> </a:t>
            </a:r>
            <a:r>
              <a:rPr lang="es-MX" altLang="es-MX" sz="2400" b="1"/>
              <a:t>Redondeado y obtuso, Fosita digástrica y  canal facial</a:t>
            </a:r>
          </a:p>
        </p:txBody>
      </p:sp>
      <p:sp>
        <p:nvSpPr>
          <p:cNvPr id="10246" name="Text Box 4">
            <a:extLst>
              <a:ext uri="{FF2B5EF4-FFF2-40B4-BE49-F238E27FC236}">
                <a16:creationId xmlns:a16="http://schemas.microsoft.com/office/drawing/2014/main" id="{4B906546-AB8B-448F-9F44-D03A9031B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4800600" cy="830997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50000">
                <a:srgbClr val="FFFFFF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MX" b="1"/>
              <a:t>Hueso impar, medio simétrico, 2 partes: Cuerpo y ramas. </a:t>
            </a:r>
            <a:endParaRPr lang="es-ES" altLang="es-MX" b="1"/>
          </a:p>
        </p:txBody>
      </p:sp>
      <p:graphicFrame>
        <p:nvGraphicFramePr>
          <p:cNvPr id="10242" name="Object 6">
            <a:extLst>
              <a:ext uri="{FF2B5EF4-FFF2-40B4-BE49-F238E27FC236}">
                <a16:creationId xmlns:a16="http://schemas.microsoft.com/office/drawing/2014/main" id="{9F2360A0-AAF2-4049-8188-5C8DC52336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219201"/>
          <a:ext cx="3462338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Image" r:id="rId3" imgW="3463415" imgH="2341463" progId="Photoshop.Image.4">
                  <p:embed/>
                </p:oleObj>
              </mc:Choice>
              <mc:Fallback>
                <p:oleObj name="Image" r:id="rId3" imgW="3463415" imgH="2341463" progId="Photoshop.Image.4">
                  <p:embed/>
                  <p:pic>
                    <p:nvPicPr>
                      <p:cNvPr id="10242" name="Object 6">
                        <a:extLst>
                          <a:ext uri="{FF2B5EF4-FFF2-40B4-BE49-F238E27FC236}">
                            <a16:creationId xmlns:a16="http://schemas.microsoft.com/office/drawing/2014/main" id="{9F2360A0-AAF2-4049-8188-5C8DC52336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219201"/>
                        <a:ext cx="3462338" cy="234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">
            <a:extLst>
              <a:ext uri="{FF2B5EF4-FFF2-40B4-BE49-F238E27FC236}">
                <a16:creationId xmlns:a16="http://schemas.microsoft.com/office/drawing/2014/main" id="{D0D9CB65-B5C3-4663-8000-985E4BF23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3611563"/>
          <a:ext cx="388620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Image" r:id="rId5" imgW="1899390" imgH="1698171" progId="Photoshop.Image.4">
                  <p:embed/>
                </p:oleObj>
              </mc:Choice>
              <mc:Fallback>
                <p:oleObj name="Image" r:id="rId5" imgW="1899390" imgH="1698171" progId="Photoshop.Image.4">
                  <p:embed/>
                  <p:pic>
                    <p:nvPicPr>
                      <p:cNvPr id="10243" name="Object 7">
                        <a:extLst>
                          <a:ext uri="{FF2B5EF4-FFF2-40B4-BE49-F238E27FC236}">
                            <a16:creationId xmlns:a16="http://schemas.microsoft.com/office/drawing/2014/main" id="{D0D9CB65-B5C3-4663-8000-985E4BF23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11563"/>
                        <a:ext cx="3886200" cy="313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0268425-C3F8-48F6-B237-43A522ECA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  <a:gradFill rotWithShape="0">
            <a:gsLst>
              <a:gs pos="0">
                <a:schemeClr val="bg1"/>
              </a:gs>
              <a:gs pos="50000">
                <a:srgbClr val="CCFF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s-MX" sz="3600" b="1"/>
              <a:t>Ramas del Maxilar Inferior</a:t>
            </a:r>
            <a:endParaRPr lang="es-ES" sz="3600" b="1"/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7B1DD945-34EA-46F5-B612-C3AEEF521E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85800"/>
            <a:ext cx="4419600" cy="617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Cara Externa:          </a:t>
            </a:r>
            <a:r>
              <a:rPr lang="es-MX" altLang="es-MX" sz="2000" b="1"/>
              <a:t>Plana, Líneas rugosas (masetero)</a:t>
            </a: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Cara Interna:</a:t>
            </a:r>
            <a:r>
              <a:rPr lang="es-MX" altLang="es-MX" sz="2400" b="1"/>
              <a:t>   a).- Orificio superior del conducto dentario  b).- Espina de Spix,  c).- Canal milohioideo</a:t>
            </a: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Anterior</a:t>
            </a:r>
            <a:r>
              <a:rPr lang="es-MX" altLang="es-MX" sz="2400" b="1"/>
              <a:t> concavo (canal)</a:t>
            </a: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Posterior </a:t>
            </a:r>
            <a:r>
              <a:rPr lang="es-MX" altLang="es-MX" sz="2400" b="1"/>
              <a:t>encorvado, </a:t>
            </a:r>
            <a:r>
              <a:rPr lang="es-MX" altLang="es-MX" sz="2400" b="1" i="1"/>
              <a:t>“S”</a:t>
            </a: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superior                </a:t>
            </a:r>
            <a:r>
              <a:rPr lang="es-MX" altLang="es-MX" sz="2400" b="1"/>
              <a:t>Escotadura sigmoidea, apófisis coronoides y cóndilo</a:t>
            </a:r>
            <a:endParaRPr lang="es-MX" altLang="es-MX" sz="2400" b="1">
              <a:solidFill>
                <a:srgbClr val="CC3300"/>
              </a:solidFill>
            </a:endParaRPr>
          </a:p>
          <a:p>
            <a:pPr eaLnBrk="1" hangingPunct="1">
              <a:buFontTx/>
              <a:buNone/>
            </a:pPr>
            <a:r>
              <a:rPr lang="es-MX" altLang="es-MX" sz="2400" b="1">
                <a:solidFill>
                  <a:srgbClr val="CC3300"/>
                </a:solidFill>
              </a:rPr>
              <a:t>Borde inferior</a:t>
            </a:r>
            <a:r>
              <a:rPr lang="es-MX" altLang="es-MX" b="1">
                <a:solidFill>
                  <a:srgbClr val="CC3300"/>
                </a:solidFill>
              </a:rPr>
              <a:t> 	</a:t>
            </a:r>
            <a:r>
              <a:rPr lang="es-MX" altLang="es-MX" b="1"/>
              <a:t> </a:t>
            </a:r>
            <a:r>
              <a:rPr lang="es-MX" altLang="es-MX" sz="2400" b="1"/>
              <a:t>Continúa con el homónimo del cuerpo,  Angulo del maxilar inferior ó mandibular  (Gonio)</a:t>
            </a:r>
          </a:p>
        </p:txBody>
      </p:sp>
      <p:graphicFrame>
        <p:nvGraphicFramePr>
          <p:cNvPr id="11266" name="Object 6">
            <a:extLst>
              <a:ext uri="{FF2B5EF4-FFF2-40B4-BE49-F238E27FC236}">
                <a16:creationId xmlns:a16="http://schemas.microsoft.com/office/drawing/2014/main" id="{D1AE3E96-65FB-4EB0-87CF-4ABBD429EA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1" y="990601"/>
          <a:ext cx="3457575" cy="268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Image" r:id="rId3" imgW="3000000" imgH="2329268" progId="Photoshop.Image.4">
                  <p:embed/>
                </p:oleObj>
              </mc:Choice>
              <mc:Fallback>
                <p:oleObj name="Image" r:id="rId3" imgW="3000000" imgH="2329268" progId="Photoshop.Image.4">
                  <p:embed/>
                  <p:pic>
                    <p:nvPicPr>
                      <p:cNvPr id="11266" name="Object 6">
                        <a:extLst>
                          <a:ext uri="{FF2B5EF4-FFF2-40B4-BE49-F238E27FC236}">
                            <a16:creationId xmlns:a16="http://schemas.microsoft.com/office/drawing/2014/main" id="{D1AE3E96-65FB-4EB0-87CF-4ABBD429E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990601"/>
                        <a:ext cx="3457575" cy="268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>
            <a:extLst>
              <a:ext uri="{FF2B5EF4-FFF2-40B4-BE49-F238E27FC236}">
                <a16:creationId xmlns:a16="http://schemas.microsoft.com/office/drawing/2014/main" id="{C53C0200-63AA-496A-B10E-D988B99CE6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651250"/>
          <a:ext cx="4267200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Image" r:id="rId5" imgW="1688738" imgH="1158438" progId="Photoshop.Image.4">
                  <p:embed/>
                </p:oleObj>
              </mc:Choice>
              <mc:Fallback>
                <p:oleObj name="Image" r:id="rId5" imgW="1688738" imgH="1158438" progId="Photoshop.Image.4">
                  <p:embed/>
                  <p:pic>
                    <p:nvPicPr>
                      <p:cNvPr id="11267" name="Object 7">
                        <a:extLst>
                          <a:ext uri="{FF2B5EF4-FFF2-40B4-BE49-F238E27FC236}">
                            <a16:creationId xmlns:a16="http://schemas.microsoft.com/office/drawing/2014/main" id="{C53C0200-63AA-496A-B10E-D988B99CE6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651250"/>
                        <a:ext cx="4267200" cy="292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D16B00C9-D5A7-43EC-B35D-8FDE2B65D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19400"/>
            <a:ext cx="4495800" cy="40386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ES" sz="2400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3512B307-A3AE-4B6D-97FC-12A6579FC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9600"/>
            <a:ext cx="4419600" cy="19050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50000">
                <a:schemeClr val="bg1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CAD6892B-7CA4-4406-B083-C4B49C18C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1816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Etmoides</a:t>
            </a:r>
            <a:endParaRPr lang="es-ES" altLang="es-ES" sz="3600" b="1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D6C234B0-D985-4B88-8891-5919507642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33400"/>
            <a:ext cx="4495800" cy="5943600"/>
          </a:xfrm>
        </p:spPr>
        <p:txBody>
          <a:bodyPr/>
          <a:lstStyle/>
          <a:p>
            <a:pPr marL="0" indent="0">
              <a:buNone/>
            </a:pPr>
            <a:r>
              <a:rPr lang="es-MX" altLang="es-ES"/>
              <a:t>Hueso Impar medio, simétrico, irregular; situado delante del esfenoides, ( esco- tadura etmoidal del frontal. )</a:t>
            </a:r>
          </a:p>
          <a:p>
            <a:pPr marL="0" indent="0">
              <a:buNone/>
            </a:pPr>
            <a:endParaRPr lang="es-MX" altLang="es-ES"/>
          </a:p>
          <a:p>
            <a:pPr marL="0" indent="0"/>
            <a:r>
              <a:rPr lang="es-MX" altLang="es-ES" b="1">
                <a:solidFill>
                  <a:srgbClr val="FF3300"/>
                </a:solidFill>
              </a:rPr>
              <a:t>  Lámina Vertical: </a:t>
            </a:r>
            <a:r>
              <a:rPr lang="es-MX" altLang="es-ES" sz="2400" b="1"/>
              <a:t>Apófisis  Crista Galli  y    lámina perpendicular del etmoides</a:t>
            </a:r>
            <a:endParaRPr lang="es-MX" altLang="es-ES" b="1">
              <a:solidFill>
                <a:srgbClr val="FF3300"/>
              </a:solidFill>
            </a:endParaRPr>
          </a:p>
          <a:p>
            <a:pPr marL="0" indent="0"/>
            <a:r>
              <a:rPr lang="es-MX" altLang="es-ES" b="1">
                <a:solidFill>
                  <a:srgbClr val="FF3300"/>
                </a:solidFill>
              </a:rPr>
              <a:t>  Lámina Horizontal</a:t>
            </a:r>
            <a:r>
              <a:rPr lang="es-MX" altLang="es-ES" sz="2400" b="1"/>
              <a:t>: 	          </a:t>
            </a:r>
            <a:r>
              <a:rPr lang="es-MX" altLang="es-ES" sz="2400" b="1">
                <a:solidFill>
                  <a:srgbClr val="0000FF"/>
                </a:solidFill>
              </a:rPr>
              <a:t>Cara Inferior</a:t>
            </a:r>
            <a:r>
              <a:rPr lang="es-MX" altLang="es-ES" sz="2400" b="1"/>
              <a:t>: fosas nasales.     </a:t>
            </a:r>
            <a:r>
              <a:rPr lang="es-MX" altLang="es-ES" sz="2400" b="1">
                <a:solidFill>
                  <a:srgbClr val="0000FF"/>
                </a:solidFill>
              </a:rPr>
              <a:t>Cara Superior</a:t>
            </a:r>
            <a:r>
              <a:rPr lang="es-MX" altLang="es-ES" sz="2400" b="1"/>
              <a:t>:   Canal olfatorio con agujeros olfatorios, (Lámina cribosa)  Hendedura etmoidal  y agujero etmoidal anterior</a:t>
            </a:r>
            <a:endParaRPr lang="es-ES" altLang="es-ES" b="1">
              <a:solidFill>
                <a:srgbClr val="FF3300"/>
              </a:solidFill>
            </a:endParaRPr>
          </a:p>
        </p:txBody>
      </p:sp>
      <p:graphicFrame>
        <p:nvGraphicFramePr>
          <p:cNvPr id="6150" name="Object 8">
            <a:extLst>
              <a:ext uri="{FF2B5EF4-FFF2-40B4-BE49-F238E27FC236}">
                <a16:creationId xmlns:a16="http://schemas.microsoft.com/office/drawing/2014/main" id="{B8AE9691-09A2-4FD9-90EE-BE004FD37D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7250" y="2743200"/>
          <a:ext cx="219075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3" imgW="1249894" imgH="1737658" progId="Photoshop.Image.4">
                  <p:embed/>
                </p:oleObj>
              </mc:Choice>
              <mc:Fallback>
                <p:oleObj name="Image" r:id="rId3" imgW="1249894" imgH="1737658" progId="Photoshop.Image.4">
                  <p:embed/>
                  <p:pic>
                    <p:nvPicPr>
                      <p:cNvPr id="6150" name="Object 8">
                        <a:extLst>
                          <a:ext uri="{FF2B5EF4-FFF2-40B4-BE49-F238E27FC236}">
                            <a16:creationId xmlns:a16="http://schemas.microsoft.com/office/drawing/2014/main" id="{B8AE9691-09A2-4FD9-90EE-BE004FD37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0" y="2743200"/>
                        <a:ext cx="219075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9">
            <a:extLst>
              <a:ext uri="{FF2B5EF4-FFF2-40B4-BE49-F238E27FC236}">
                <a16:creationId xmlns:a16="http://schemas.microsoft.com/office/drawing/2014/main" id="{B770446D-B963-4B89-B457-9D3DBB45C6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0"/>
          <a:ext cx="2636838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5" imgW="966218" imgH="1146244" progId="Photoshop.Image.4">
                  <p:embed/>
                </p:oleObj>
              </mc:Choice>
              <mc:Fallback>
                <p:oleObj name="Image" r:id="rId5" imgW="966218" imgH="1146244" progId="Photoshop.Image.4">
                  <p:embed/>
                  <p:pic>
                    <p:nvPicPr>
                      <p:cNvPr id="6151" name="Object 9">
                        <a:extLst>
                          <a:ext uri="{FF2B5EF4-FFF2-40B4-BE49-F238E27FC236}">
                            <a16:creationId xmlns:a16="http://schemas.microsoft.com/office/drawing/2014/main" id="{B770446D-B963-4B89-B457-9D3DBB45C6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636838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10">
            <a:extLst>
              <a:ext uri="{FF2B5EF4-FFF2-40B4-BE49-F238E27FC236}">
                <a16:creationId xmlns:a16="http://schemas.microsoft.com/office/drawing/2014/main" id="{76A02541-9674-4844-BC6B-C8CE42C094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7588" y="4038600"/>
          <a:ext cx="2311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7" imgW="1252837" imgH="1527180" progId="Photoshop.Image.4">
                  <p:embed/>
                </p:oleObj>
              </mc:Choice>
              <mc:Fallback>
                <p:oleObj name="Image" r:id="rId7" imgW="1252837" imgH="1527180" progId="Photoshop.Image.4">
                  <p:embed/>
                  <p:pic>
                    <p:nvPicPr>
                      <p:cNvPr id="6152" name="Object 10">
                        <a:extLst>
                          <a:ext uri="{FF2B5EF4-FFF2-40B4-BE49-F238E27FC236}">
                            <a16:creationId xmlns:a16="http://schemas.microsoft.com/office/drawing/2014/main" id="{76A02541-9674-4844-BC6B-C8CE42C094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4038600"/>
                        <a:ext cx="2311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E4BAC57A-5587-4081-848D-A206340D0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Etmoides</a:t>
            </a:r>
            <a:endParaRPr lang="es-ES" altLang="es-ES" sz="3600" b="1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39CD3018-458F-487E-80D5-7E088884908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609600"/>
            <a:ext cx="4495800" cy="6248400"/>
          </a:xfrm>
          <a:gradFill rotWithShape="0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MX" b="1">
                <a:solidFill>
                  <a:srgbClr val="FF3300"/>
                </a:solidFill>
              </a:rPr>
              <a:t>Masas Laterales (2) </a:t>
            </a:r>
            <a:r>
              <a:rPr lang="es-MX" b="1"/>
              <a:t>	</a:t>
            </a: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Externa</a:t>
            </a:r>
            <a:r>
              <a:rPr lang="es-MX" sz="2400" b="1"/>
              <a:t> Hueso plano</a:t>
            </a:r>
            <a:endParaRPr lang="es-MX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Interna </a:t>
            </a:r>
            <a:r>
              <a:rPr lang="es-MX" sz="2400" b="1"/>
              <a:t>Cornetes Superior y Medio, Meatos superior y medio </a:t>
            </a:r>
            <a:endParaRPr lang="es-MX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Superior</a:t>
            </a:r>
            <a:r>
              <a:rPr lang="es-MX" sz="2400" b="1"/>
              <a:t>:  Hemiceldas,  Infundibulo.</a:t>
            </a:r>
            <a:endParaRPr lang="es-MX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Inferior</a:t>
            </a:r>
            <a:r>
              <a:rPr lang="es-MX" sz="2400" b="1"/>
              <a:t>  Borde sup. de cornete medio, meato medio, Superficie articular (maxilar Sup) y apófisis unciforme</a:t>
            </a:r>
            <a:endParaRPr lang="es-MX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Anterior</a:t>
            </a:r>
            <a:r>
              <a:rPr lang="es-MX" sz="2400" b="1"/>
              <a:t> Semicélulas (Unguis)</a:t>
            </a:r>
            <a:endParaRPr lang="es-MX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Posterior: </a:t>
            </a:r>
            <a:r>
              <a:rPr lang="es-MX" sz="2400" b="1"/>
              <a:t>Articular (esfenoides y palatino)</a:t>
            </a:r>
            <a:endParaRPr lang="es-ES" b="1"/>
          </a:p>
        </p:txBody>
      </p:sp>
      <p:graphicFrame>
        <p:nvGraphicFramePr>
          <p:cNvPr id="7172" name="Object 7">
            <a:extLst>
              <a:ext uri="{FF2B5EF4-FFF2-40B4-BE49-F238E27FC236}">
                <a16:creationId xmlns:a16="http://schemas.microsoft.com/office/drawing/2014/main" id="{029267D7-92B8-4AE0-A319-6E597CC726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81000"/>
          <a:ext cx="2819400" cy="310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3" imgW="1255991" imgH="1505843" progId="Photoshop.Image.4">
                  <p:embed/>
                </p:oleObj>
              </mc:Choice>
              <mc:Fallback>
                <p:oleObj name="Image" r:id="rId3" imgW="1255991" imgH="1505843" progId="Photoshop.Image.4">
                  <p:embed/>
                  <p:pic>
                    <p:nvPicPr>
                      <p:cNvPr id="7172" name="Object 7">
                        <a:extLst>
                          <a:ext uri="{FF2B5EF4-FFF2-40B4-BE49-F238E27FC236}">
                            <a16:creationId xmlns:a16="http://schemas.microsoft.com/office/drawing/2014/main" id="{029267D7-92B8-4AE0-A319-6E597CC726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1000"/>
                        <a:ext cx="2819400" cy="310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8">
            <a:extLst>
              <a:ext uri="{FF2B5EF4-FFF2-40B4-BE49-F238E27FC236}">
                <a16:creationId xmlns:a16="http://schemas.microsoft.com/office/drawing/2014/main" id="{F79A416B-3BCB-46EF-ACEF-FC687CCD5D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3657600"/>
          <a:ext cx="41910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5" imgW="4765267" imgH="4053653" progId="Photoshop.Image.4">
                  <p:embed/>
                </p:oleObj>
              </mc:Choice>
              <mc:Fallback>
                <p:oleObj name="Image" r:id="rId5" imgW="4765267" imgH="4053653" progId="Photoshop.Image.4">
                  <p:embed/>
                  <p:pic>
                    <p:nvPicPr>
                      <p:cNvPr id="7173" name="Object 8">
                        <a:extLst>
                          <a:ext uri="{FF2B5EF4-FFF2-40B4-BE49-F238E27FC236}">
                            <a16:creationId xmlns:a16="http://schemas.microsoft.com/office/drawing/2014/main" id="{F79A416B-3BCB-46EF-ACEF-FC687CCD5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57600"/>
                        <a:ext cx="41910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12B6992E-FEF5-4769-A63D-38B933C3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9600"/>
            <a:ext cx="9144000" cy="9144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50000">
                <a:schemeClr val="bg1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/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C30A3A06-348A-4F68-93D9-9E8274549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Esfenoides</a:t>
            </a:r>
            <a:endParaRPr lang="es-ES" altLang="es-ES" sz="3600" b="1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5E8347F-43B5-4D97-A878-1B3C1B6F6C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00200"/>
            <a:ext cx="4648200" cy="52578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2700000" scaled="1"/>
          </a:gradFill>
        </p:spPr>
        <p:txBody>
          <a:bodyPr/>
          <a:lstStyle/>
          <a:p>
            <a:pPr marL="0" indent="0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Cuerpo:</a:t>
            </a:r>
            <a:r>
              <a:rPr lang="es-MX" sz="3200" b="1">
                <a:solidFill>
                  <a:srgbClr val="FF3300"/>
                </a:solidFill>
              </a:rPr>
              <a:t> </a:t>
            </a:r>
            <a:r>
              <a:rPr lang="es-MX" sz="2400" b="1"/>
              <a:t>Central, Cuboide,   </a:t>
            </a:r>
            <a:r>
              <a:rPr lang="es-MX" sz="2400" b="1">
                <a:solidFill>
                  <a:srgbClr val="0000FF"/>
                </a:solidFill>
              </a:rPr>
              <a:t>cara superior</a:t>
            </a:r>
            <a:r>
              <a:rPr lang="es-MX" sz="2400" b="1"/>
              <a:t>  canales olfatorios,  canal óptico,  silla turca y lámina cuadrilátera;  apófisis clinoides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inferior </a:t>
            </a:r>
            <a:r>
              <a:rPr lang="es-MX" sz="2400" b="1"/>
              <a:t>Cresta Inferior – pico (rostrum) Surco para el vómer y canal pterigopalatino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anterior</a:t>
            </a:r>
            <a:r>
              <a:rPr lang="es-MX" sz="2400" b="1"/>
              <a:t> Cresta Anterior; Canal para fosas nasales y superficie para masas etmoidales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 posterior</a:t>
            </a:r>
            <a:r>
              <a:rPr lang="es-MX" sz="2400" b="1"/>
              <a:t> unida al occipital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sz="2400" b="1">
                <a:solidFill>
                  <a:srgbClr val="0000FF"/>
                </a:solidFill>
              </a:rPr>
              <a:t>caras laterales </a:t>
            </a:r>
            <a:r>
              <a:rPr lang="es-MX" sz="2400" b="1"/>
              <a:t>Canal Cavernoso e implantación de alas mayores</a:t>
            </a:r>
            <a:endParaRPr lang="es-ES" b="1">
              <a:solidFill>
                <a:srgbClr val="FF3300"/>
              </a:solidFill>
            </a:endParaRPr>
          </a:p>
        </p:txBody>
      </p:sp>
      <p:sp>
        <p:nvSpPr>
          <p:cNvPr id="8197" name="Text Box 7">
            <a:extLst>
              <a:ext uri="{FF2B5EF4-FFF2-40B4-BE49-F238E27FC236}">
                <a16:creationId xmlns:a16="http://schemas.microsoft.com/office/drawing/2014/main" id="{4EE1B2DB-D48B-408D-A7F1-B89B51DC8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 b="1"/>
              <a:t>Hueso Impar medio, simétrico,irregular; situado en la parte anterior y media de la base del cráneo</a:t>
            </a:r>
            <a:endParaRPr lang="es-ES" altLang="es-ES" sz="2400" b="1"/>
          </a:p>
        </p:txBody>
      </p:sp>
      <p:graphicFrame>
        <p:nvGraphicFramePr>
          <p:cNvPr id="8198" name="Object 9">
            <a:extLst>
              <a:ext uri="{FF2B5EF4-FFF2-40B4-BE49-F238E27FC236}">
                <a16:creationId xmlns:a16="http://schemas.microsoft.com/office/drawing/2014/main" id="{1587309E-FCEF-4337-BAB8-1E47A298C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3581400"/>
          <a:ext cx="43434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Image" r:id="rId3" imgW="2310780" imgH="1399272" progId="Photoshop.Image.4">
                  <p:embed/>
                </p:oleObj>
              </mc:Choice>
              <mc:Fallback>
                <p:oleObj name="Image" r:id="rId3" imgW="2310780" imgH="1399272" progId="Photoshop.Image.4">
                  <p:embed/>
                  <p:pic>
                    <p:nvPicPr>
                      <p:cNvPr id="8198" name="Object 9">
                        <a:extLst>
                          <a:ext uri="{FF2B5EF4-FFF2-40B4-BE49-F238E27FC236}">
                            <a16:creationId xmlns:a16="http://schemas.microsoft.com/office/drawing/2014/main" id="{1587309E-FCEF-4337-BAB8-1E47A298CD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581400"/>
                        <a:ext cx="43434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10">
            <a:extLst>
              <a:ext uri="{FF2B5EF4-FFF2-40B4-BE49-F238E27FC236}">
                <a16:creationId xmlns:a16="http://schemas.microsoft.com/office/drawing/2014/main" id="{40462068-F183-4761-9B45-06DD43F77A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524001"/>
          <a:ext cx="4495800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Image" r:id="rId5" imgW="2414430" imgH="1216463" progId="Photoshop.Image.4">
                  <p:embed/>
                </p:oleObj>
              </mc:Choice>
              <mc:Fallback>
                <p:oleObj name="Image" r:id="rId5" imgW="2414430" imgH="1216463" progId="Photoshop.Image.4">
                  <p:embed/>
                  <p:pic>
                    <p:nvPicPr>
                      <p:cNvPr id="8199" name="Object 10">
                        <a:extLst>
                          <a:ext uri="{FF2B5EF4-FFF2-40B4-BE49-F238E27FC236}">
                            <a16:creationId xmlns:a16="http://schemas.microsoft.com/office/drawing/2014/main" id="{40462068-F183-4761-9B45-06DD43F77A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1"/>
                        <a:ext cx="4495800" cy="226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7FF7373F-2303-42F0-8D8B-09DA5A9B1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Esfenoides</a:t>
            </a:r>
            <a:endParaRPr lang="es-ES" altLang="es-ES" sz="3600" b="1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0C932E49-11EC-4418-8EC8-C442EEC74E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838200"/>
            <a:ext cx="4495800" cy="5791200"/>
          </a:xfrm>
          <a:gradFill rotWithShape="0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marL="100013" indent="-100013">
              <a:buNone/>
              <a:defRPr/>
            </a:pPr>
            <a:r>
              <a:rPr lang="es-MX" b="1">
                <a:solidFill>
                  <a:srgbClr val="FF3300"/>
                </a:solidFill>
              </a:rPr>
              <a:t>Alas Menores:  </a:t>
            </a:r>
            <a:r>
              <a:rPr lang="es-MX" sz="2400" b="1">
                <a:solidFill>
                  <a:srgbClr val="FF3300"/>
                </a:solidFill>
              </a:rPr>
              <a:t>(Apófisis de Ingrassias) </a:t>
            </a:r>
          </a:p>
          <a:p>
            <a:pPr marL="100013" indent="-100013">
              <a:defRPr/>
            </a:pPr>
            <a:r>
              <a:rPr lang="es-MX" sz="2400" b="1">
                <a:solidFill>
                  <a:srgbClr val="FF3300"/>
                </a:solidFill>
              </a:rPr>
              <a:t> </a:t>
            </a:r>
            <a:r>
              <a:rPr lang="es-MX" sz="2400" b="1"/>
              <a:t>Láminas aplanadas de forma Triangular de base medial  </a:t>
            </a:r>
            <a:r>
              <a:rPr lang="es-MX" sz="2400" b="1">
                <a:solidFill>
                  <a:srgbClr val="0000FF"/>
                </a:solidFill>
              </a:rPr>
              <a:t>Cara superior</a:t>
            </a:r>
            <a:r>
              <a:rPr lang="es-MX" sz="2400" b="1"/>
              <a:t> – piso anterior </a:t>
            </a:r>
            <a:r>
              <a:rPr lang="es-MX" sz="2400" b="1">
                <a:solidFill>
                  <a:srgbClr val="0000FF"/>
                </a:solidFill>
              </a:rPr>
              <a:t>Cara Inferior</a:t>
            </a:r>
            <a:r>
              <a:rPr lang="es-MX" sz="2400" b="1"/>
              <a:t>– órbita                  </a:t>
            </a:r>
            <a:r>
              <a:rPr lang="es-MX" sz="2400" b="1">
                <a:solidFill>
                  <a:srgbClr val="0000FF"/>
                </a:solidFill>
              </a:rPr>
              <a:t>Borde anterior</a:t>
            </a:r>
            <a:r>
              <a:rPr lang="es-MX" sz="2400" b="1"/>
              <a:t> articular frontal </a:t>
            </a:r>
            <a:r>
              <a:rPr lang="es-MX" sz="2400" b="1">
                <a:solidFill>
                  <a:srgbClr val="0000FF"/>
                </a:solidFill>
              </a:rPr>
              <a:t>Borde posterior</a:t>
            </a:r>
            <a:r>
              <a:rPr lang="es-MX" sz="2400" b="1"/>
              <a:t>, libre, separa fosa craneal anterior de la media 		       </a:t>
            </a:r>
            <a:r>
              <a:rPr lang="es-MX" sz="2400" b="1">
                <a:solidFill>
                  <a:srgbClr val="0000FF"/>
                </a:solidFill>
              </a:rPr>
              <a:t>Vértice</a:t>
            </a:r>
            <a:r>
              <a:rPr lang="es-MX" sz="2400" b="1"/>
              <a:t>: (Apéndice ensiforme  ó Xifoides)			 </a:t>
            </a:r>
            <a:r>
              <a:rPr lang="es-MX" sz="2400" b="1">
                <a:solidFill>
                  <a:srgbClr val="0000FF"/>
                </a:solidFill>
              </a:rPr>
              <a:t>Base</a:t>
            </a:r>
            <a:r>
              <a:rPr lang="es-MX" sz="2400" b="1"/>
              <a:t>:  Unida al cuerpo,  agujero óptico</a:t>
            </a:r>
            <a:r>
              <a:rPr lang="es-MX" b="1">
                <a:solidFill>
                  <a:srgbClr val="FF3300"/>
                </a:solidFill>
              </a:rPr>
              <a:t>	   </a:t>
            </a:r>
          </a:p>
        </p:txBody>
      </p:sp>
      <p:graphicFrame>
        <p:nvGraphicFramePr>
          <p:cNvPr id="9220" name="Object 10">
            <a:extLst>
              <a:ext uri="{FF2B5EF4-FFF2-40B4-BE49-F238E27FC236}">
                <a16:creationId xmlns:a16="http://schemas.microsoft.com/office/drawing/2014/main" id="{80D736AD-ABD3-494A-A205-0AB2146538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1828800"/>
          <a:ext cx="3962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Image" r:id="rId3" imgW="2414430" imgH="1216463" progId="Photoshop.Image.4">
                  <p:embed/>
                </p:oleObj>
              </mc:Choice>
              <mc:Fallback>
                <p:oleObj name="Image" r:id="rId3" imgW="2414430" imgH="1216463" progId="Photoshop.Image.4">
                  <p:embed/>
                  <p:pic>
                    <p:nvPicPr>
                      <p:cNvPr id="9220" name="Object 10">
                        <a:extLst>
                          <a:ext uri="{FF2B5EF4-FFF2-40B4-BE49-F238E27FC236}">
                            <a16:creationId xmlns:a16="http://schemas.microsoft.com/office/drawing/2014/main" id="{80D736AD-ABD3-494A-A205-0AB2146538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3962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Line 11">
            <a:extLst>
              <a:ext uri="{FF2B5EF4-FFF2-40B4-BE49-F238E27FC236}">
                <a16:creationId xmlns:a16="http://schemas.microsoft.com/office/drawing/2014/main" id="{2E1E5A1A-F885-4411-834A-6C69B26E3B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3976" y="2636839"/>
            <a:ext cx="144463" cy="1152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9222" name="Line 12">
            <a:extLst>
              <a:ext uri="{FF2B5EF4-FFF2-40B4-BE49-F238E27FC236}">
                <a16:creationId xmlns:a16="http://schemas.microsoft.com/office/drawing/2014/main" id="{8579F33B-48F2-4E56-A303-2109F15DB5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8438" y="2565400"/>
            <a:ext cx="1008062" cy="714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9223" name="Line 13">
            <a:extLst>
              <a:ext uri="{FF2B5EF4-FFF2-40B4-BE49-F238E27FC236}">
                <a16:creationId xmlns:a16="http://schemas.microsoft.com/office/drawing/2014/main" id="{BC87E25A-E65D-4526-B050-03E243F7ED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3976" y="2636839"/>
            <a:ext cx="1152525" cy="1152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FDD9FB27-0858-4EFF-BEF2-037484A44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s-MX" altLang="es-ES" sz="3600" b="1"/>
              <a:t>Esfenoides (Continúa)</a:t>
            </a:r>
            <a:endParaRPr lang="es-ES" altLang="es-ES" sz="3600" b="1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583DE28-96A7-4F3F-A8C9-D2103F7BEC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09600"/>
            <a:ext cx="4648200" cy="6248400"/>
          </a:xfr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2700000" scaled="1"/>
          </a:gradFill>
        </p:spPr>
        <p:txBody>
          <a:bodyPr/>
          <a:lstStyle/>
          <a:p>
            <a:pPr marL="0" indent="0">
              <a:buNone/>
              <a:defRPr/>
            </a:pPr>
            <a:r>
              <a:rPr lang="es-MX" sz="3200" b="1">
                <a:solidFill>
                  <a:srgbClr val="FF3300"/>
                </a:solidFill>
              </a:rPr>
              <a:t>Alas Mayores</a:t>
            </a:r>
            <a:r>
              <a:rPr lang="es-MX" sz="3600" b="1">
                <a:solidFill>
                  <a:srgbClr val="FF3300"/>
                </a:solidFill>
              </a:rPr>
              <a:t> 		   </a:t>
            </a:r>
            <a:r>
              <a:rPr lang="es-MX" b="1">
                <a:solidFill>
                  <a:srgbClr val="0000FF"/>
                </a:solidFill>
              </a:rPr>
              <a:t>cara posterior</a:t>
            </a:r>
            <a:r>
              <a:rPr lang="es-MX" b="1"/>
              <a:t> </a:t>
            </a:r>
            <a:r>
              <a:rPr lang="es-MX" sz="2400" b="1"/>
              <a:t>Cóncava, Cavidad craneal (Piso medio)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cara anterior </a:t>
            </a:r>
            <a:r>
              <a:rPr lang="es-MX" sz="2400" b="1"/>
              <a:t>Plana, Orbitaria</a:t>
            </a:r>
            <a:endParaRPr lang="es-MX" sz="2400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cara externa</a:t>
            </a:r>
            <a:r>
              <a:rPr lang="es-MX" b="1"/>
              <a:t> </a:t>
            </a:r>
            <a:r>
              <a:rPr lang="es-MX" sz="2400" b="1"/>
              <a:t>Cresta esfenotem- poral (Fosas temporal y cigomáti  </a:t>
            </a:r>
            <a:r>
              <a:rPr lang="es-MX" b="1">
                <a:solidFill>
                  <a:srgbClr val="0000FF"/>
                </a:solidFill>
              </a:rPr>
              <a:t>Borde anterior</a:t>
            </a:r>
            <a:r>
              <a:rPr lang="es-MX" b="1"/>
              <a:t> </a:t>
            </a:r>
            <a:r>
              <a:rPr lang="es-MX" sz="2400" b="1"/>
              <a:t>Articular malar</a:t>
            </a:r>
            <a:r>
              <a:rPr lang="es-MX" b="1"/>
              <a:t> </a:t>
            </a:r>
            <a:r>
              <a:rPr lang="es-MX" b="1">
                <a:solidFill>
                  <a:srgbClr val="0000FF"/>
                </a:solidFill>
              </a:rPr>
              <a:t>Borde Externo </a:t>
            </a:r>
            <a:r>
              <a:rPr lang="es-MX" sz="2400" b="1"/>
              <a:t>art. temporal</a:t>
            </a:r>
            <a:endParaRPr lang="es-MX" b="1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s-MX" b="1">
                <a:solidFill>
                  <a:srgbClr val="0000FF"/>
                </a:solidFill>
              </a:rPr>
              <a:t>Borde Interno                       </a:t>
            </a:r>
            <a:r>
              <a:rPr lang="es-MX" sz="2400" b="1"/>
              <a:t>1.- Hendedura esfenoidal               2.- Agujero Redondo mayor            3.- Agujero Oval            	           4.- Agujero Redondo menor           5.- Agujero de Vesalio</a:t>
            </a:r>
            <a:endParaRPr lang="es-ES" b="1">
              <a:solidFill>
                <a:srgbClr val="FF3300"/>
              </a:solidFill>
            </a:endParaRPr>
          </a:p>
        </p:txBody>
      </p:sp>
      <p:sp>
        <p:nvSpPr>
          <p:cNvPr id="10244" name="Line 7">
            <a:extLst>
              <a:ext uri="{FF2B5EF4-FFF2-40B4-BE49-F238E27FC236}">
                <a16:creationId xmlns:a16="http://schemas.microsoft.com/office/drawing/2014/main" id="{E317547F-BE6A-4510-8296-777E236FD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09600"/>
            <a:ext cx="0" cy="6248400"/>
          </a:xfrm>
          <a:prstGeom prst="line">
            <a:avLst/>
          </a:prstGeom>
          <a:noFill/>
          <a:ln w="76200" cmpd="tri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10245" name="Object 9">
            <a:extLst>
              <a:ext uri="{FF2B5EF4-FFF2-40B4-BE49-F238E27FC236}">
                <a16:creationId xmlns:a16="http://schemas.microsoft.com/office/drawing/2014/main" id="{A38F7F11-C95B-48D7-9E89-6031A5595E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762000"/>
          <a:ext cx="37338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Image" r:id="rId3" imgW="4765267" imgH="3875750" progId="Photoshop.Image.4">
                  <p:embed/>
                </p:oleObj>
              </mc:Choice>
              <mc:Fallback>
                <p:oleObj name="Image" r:id="rId3" imgW="4765267" imgH="3875750" progId="Photoshop.Image.4">
                  <p:embed/>
                  <p:pic>
                    <p:nvPicPr>
                      <p:cNvPr id="10245" name="Object 9">
                        <a:extLst>
                          <a:ext uri="{FF2B5EF4-FFF2-40B4-BE49-F238E27FC236}">
                            <a16:creationId xmlns:a16="http://schemas.microsoft.com/office/drawing/2014/main" id="{A38F7F11-C95B-48D7-9E89-6031A5595E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762000"/>
                        <a:ext cx="3733800" cy="303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12">
            <a:extLst>
              <a:ext uri="{FF2B5EF4-FFF2-40B4-BE49-F238E27FC236}">
                <a16:creationId xmlns:a16="http://schemas.microsoft.com/office/drawing/2014/main" id="{2484F464-F0C2-47B8-87ED-9587ABF4B8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3798889"/>
          <a:ext cx="3505200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5" imgW="2617720" imgH="2744794" progId="Photoshop.Image.4">
                  <p:embed/>
                </p:oleObj>
              </mc:Choice>
              <mc:Fallback>
                <p:oleObj name="Image" r:id="rId5" imgW="2617720" imgH="2744794" progId="Photoshop.Image.4">
                  <p:embed/>
                  <p:pic>
                    <p:nvPicPr>
                      <p:cNvPr id="10246" name="Object 12">
                        <a:extLst>
                          <a:ext uri="{FF2B5EF4-FFF2-40B4-BE49-F238E27FC236}">
                            <a16:creationId xmlns:a16="http://schemas.microsoft.com/office/drawing/2014/main" id="{2484F464-F0C2-47B8-87ED-9587ABF4B8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798889"/>
                        <a:ext cx="3505200" cy="299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3094</Words>
  <Application>Microsoft Office PowerPoint</Application>
  <PresentationFormat>Panorámica</PresentationFormat>
  <Paragraphs>306</Paragraphs>
  <Slides>41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Tema de Office</vt:lpstr>
      <vt:lpstr>Adobe Photoshop Image</vt:lpstr>
      <vt:lpstr>Esqueleto de la cabeza</vt:lpstr>
      <vt:lpstr>Hueso Frontal</vt:lpstr>
      <vt:lpstr>Hueso Frontal</vt:lpstr>
      <vt:lpstr>Presentación de PowerPoint</vt:lpstr>
      <vt:lpstr>Etmoides</vt:lpstr>
      <vt:lpstr>Etmoides</vt:lpstr>
      <vt:lpstr>Esfenoides</vt:lpstr>
      <vt:lpstr>Esfenoides</vt:lpstr>
      <vt:lpstr>Esfenoides (Continúa)</vt:lpstr>
      <vt:lpstr>Esfenoides (Continúa)</vt:lpstr>
      <vt:lpstr>Occipital</vt:lpstr>
      <vt:lpstr>Occipital</vt:lpstr>
      <vt:lpstr>Occipital (Continúa)</vt:lpstr>
      <vt:lpstr>Parietal</vt:lpstr>
      <vt:lpstr>Parietal</vt:lpstr>
      <vt:lpstr>Presentación de PowerPoint</vt:lpstr>
      <vt:lpstr>Presentación de PowerPoint</vt:lpstr>
      <vt:lpstr>Presentación de PowerPoint</vt:lpstr>
      <vt:lpstr>Presentación de PowerPoint</vt:lpstr>
      <vt:lpstr>Cráneo</vt:lpstr>
      <vt:lpstr>Bóveda (Superficie externa)</vt:lpstr>
      <vt:lpstr>Bóveda (Sup. Interna)</vt:lpstr>
      <vt:lpstr>Base del Cráneo  (Superficie Interna)</vt:lpstr>
      <vt:lpstr>Base del Cráneo  (Continúa)</vt:lpstr>
      <vt:lpstr>Base del Cráneo (Configuración externa)</vt:lpstr>
      <vt:lpstr>Orificios de la Base Piso Anterior</vt:lpstr>
      <vt:lpstr>Piso Medio</vt:lpstr>
      <vt:lpstr>Piso Posterior</vt:lpstr>
      <vt:lpstr>Superficie Exocraneal</vt:lpstr>
      <vt:lpstr>Presentación de PowerPoint</vt:lpstr>
      <vt:lpstr>Huesos de la cara</vt:lpstr>
      <vt:lpstr>Maxilar superior</vt:lpstr>
      <vt:lpstr>Maxilar superior (continúa)</vt:lpstr>
      <vt:lpstr>Malar  </vt:lpstr>
      <vt:lpstr>Huesos propios de la nariz </vt:lpstr>
      <vt:lpstr>Unguis  </vt:lpstr>
      <vt:lpstr>Palatino  </vt:lpstr>
      <vt:lpstr>Cornete Inferior</vt:lpstr>
      <vt:lpstr>Vómer</vt:lpstr>
      <vt:lpstr>Maxilar Inferior</vt:lpstr>
      <vt:lpstr>Ramas del Maxilar Inferior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Esqueleto de la cabeza</dc:title>
  <dc:creator>GUILLERMO HERNANDEZ CHAVEZ</dc:creator>
  <cp:lastModifiedBy>GUILLERMO HERNANDEZ CHAVEZ</cp:lastModifiedBy>
  <cp:revision>1</cp:revision>
  <dcterms:created xsi:type="dcterms:W3CDTF">2023-12-15T18:51:40Z</dcterms:created>
  <dcterms:modified xsi:type="dcterms:W3CDTF">2023-12-15T18:56:08Z</dcterms:modified>
</cp:coreProperties>
</file>